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79" r:id="rId5"/>
    <p:sldId id="280" r:id="rId6"/>
    <p:sldId id="284" r:id="rId7"/>
    <p:sldId id="282" r:id="rId8"/>
    <p:sldId id="283" r:id="rId9"/>
    <p:sldId id="275"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60" r:id="rId23"/>
    <p:sldId id="276" r:id="rId24"/>
    <p:sldId id="277" r:id="rId25"/>
    <p:sldId id="278"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9ED4F-A0FA-46E9-B518-31744CE53701}"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r-CA"/>
        </a:p>
      </dgm:t>
    </dgm:pt>
    <dgm:pt modelId="{4AF0F8CC-B44E-4590-A9DE-2438A167F4A4}">
      <dgm:prSet phldrT="[Texte]"/>
      <dgm:spPr/>
      <dgm:t>
        <a:bodyPr/>
        <a:lstStyle/>
        <a:p>
          <a:r>
            <a:rPr lang="fr-CA" dirty="0" smtClean="0"/>
            <a:t>Recherche </a:t>
          </a:r>
          <a:endParaRPr lang="fr-CA" dirty="0"/>
        </a:p>
      </dgm:t>
    </dgm:pt>
    <dgm:pt modelId="{9D994C6C-40C2-4CB3-961E-DC2AC1B76BEC}" type="parTrans" cxnId="{FA0C810A-AFFA-4F8C-A477-A2221855A366}">
      <dgm:prSet/>
      <dgm:spPr/>
      <dgm:t>
        <a:bodyPr/>
        <a:lstStyle/>
        <a:p>
          <a:endParaRPr lang="fr-CA"/>
        </a:p>
      </dgm:t>
    </dgm:pt>
    <dgm:pt modelId="{210C6F14-B07C-436C-9D7C-16AE435C48B4}" type="sibTrans" cxnId="{FA0C810A-AFFA-4F8C-A477-A2221855A366}">
      <dgm:prSet/>
      <dgm:spPr/>
      <dgm:t>
        <a:bodyPr/>
        <a:lstStyle/>
        <a:p>
          <a:endParaRPr lang="fr-CA"/>
        </a:p>
      </dgm:t>
    </dgm:pt>
    <dgm:pt modelId="{F2ABB297-F29C-4D88-8D9D-00DBC05FE654}">
      <dgm:prSet phldrT="[Texte]"/>
      <dgm:spPr/>
      <dgm:t>
        <a:bodyPr/>
        <a:lstStyle/>
        <a:p>
          <a:r>
            <a:rPr lang="fr-CA" dirty="0" smtClean="0"/>
            <a:t>Organismes   publiques</a:t>
          </a:r>
          <a:endParaRPr lang="fr-CA" dirty="0"/>
        </a:p>
      </dgm:t>
    </dgm:pt>
    <dgm:pt modelId="{13EAD28C-B1B7-468A-BAF2-8784E29CA83C}" type="sibTrans" cxnId="{D5E2C1E2-7AF1-44E7-B373-16495C35FA4F}">
      <dgm:prSet/>
      <dgm:spPr/>
      <dgm:t>
        <a:bodyPr/>
        <a:lstStyle/>
        <a:p>
          <a:endParaRPr lang="fr-CA"/>
        </a:p>
      </dgm:t>
    </dgm:pt>
    <dgm:pt modelId="{67AC80E8-821F-4EE4-87E2-60C4A6D12761}" type="parTrans" cxnId="{D5E2C1E2-7AF1-44E7-B373-16495C35FA4F}">
      <dgm:prSet/>
      <dgm:spPr/>
      <dgm:t>
        <a:bodyPr/>
        <a:lstStyle/>
        <a:p>
          <a:endParaRPr lang="fr-CA"/>
        </a:p>
      </dgm:t>
    </dgm:pt>
    <dgm:pt modelId="{0DDC5122-CA16-45B2-8A76-61D0FA529416}">
      <dgm:prSet/>
      <dgm:spPr/>
      <dgm:t>
        <a:bodyPr/>
        <a:lstStyle/>
        <a:p>
          <a:r>
            <a:rPr lang="fr-CA" dirty="0" smtClean="0"/>
            <a:t>municipalité</a:t>
          </a:r>
          <a:endParaRPr lang="fr-CA" dirty="0"/>
        </a:p>
      </dgm:t>
    </dgm:pt>
    <dgm:pt modelId="{5D4C9A74-4C65-4F68-8A25-A13C8A9AF84C}" type="parTrans" cxnId="{CF1DBF52-67E2-42E2-9F43-70655E8801D3}">
      <dgm:prSet/>
      <dgm:spPr/>
      <dgm:t>
        <a:bodyPr/>
        <a:lstStyle/>
        <a:p>
          <a:endParaRPr lang="fr-CA"/>
        </a:p>
      </dgm:t>
    </dgm:pt>
    <dgm:pt modelId="{6DC3D630-0896-4F63-8626-E6D13D674BFA}" type="sibTrans" cxnId="{CF1DBF52-67E2-42E2-9F43-70655E8801D3}">
      <dgm:prSet/>
      <dgm:spPr/>
      <dgm:t>
        <a:bodyPr/>
        <a:lstStyle/>
        <a:p>
          <a:endParaRPr lang="fr-CA"/>
        </a:p>
      </dgm:t>
    </dgm:pt>
    <dgm:pt modelId="{0F97B199-BE73-4DCC-8CDE-143903280CD2}">
      <dgm:prSet/>
      <dgm:spPr/>
      <dgm:t>
        <a:bodyPr/>
        <a:lstStyle/>
        <a:p>
          <a:r>
            <a:rPr lang="fr-CA" dirty="0" smtClean="0"/>
            <a:t>ONG</a:t>
          </a:r>
          <a:endParaRPr lang="fr-CA" dirty="0"/>
        </a:p>
      </dgm:t>
    </dgm:pt>
    <dgm:pt modelId="{9973CCB0-F990-4ABB-BB5A-75E8E4F100DF}" type="parTrans" cxnId="{C5CF1E9A-61B6-4038-8D41-9A43EAB16D97}">
      <dgm:prSet/>
      <dgm:spPr/>
      <dgm:t>
        <a:bodyPr/>
        <a:lstStyle/>
        <a:p>
          <a:endParaRPr lang="fr-CA"/>
        </a:p>
      </dgm:t>
    </dgm:pt>
    <dgm:pt modelId="{D5390692-2AC6-4663-A701-A26708DEE0E5}" type="sibTrans" cxnId="{C5CF1E9A-61B6-4038-8D41-9A43EAB16D97}">
      <dgm:prSet/>
      <dgm:spPr/>
      <dgm:t>
        <a:bodyPr/>
        <a:lstStyle/>
        <a:p>
          <a:endParaRPr lang="fr-CA"/>
        </a:p>
      </dgm:t>
    </dgm:pt>
    <dgm:pt modelId="{76C94A93-7063-4998-B006-627BB22D1C27}" type="pres">
      <dgm:prSet presAssocID="{FB99ED4F-A0FA-46E9-B518-31744CE53701}" presName="compositeShape" presStyleCnt="0">
        <dgm:presLayoutVars>
          <dgm:chMax val="9"/>
          <dgm:dir/>
          <dgm:resizeHandles val="exact"/>
        </dgm:presLayoutVars>
      </dgm:prSet>
      <dgm:spPr/>
      <dgm:t>
        <a:bodyPr/>
        <a:lstStyle/>
        <a:p>
          <a:endParaRPr lang="fr-CA"/>
        </a:p>
      </dgm:t>
    </dgm:pt>
    <dgm:pt modelId="{A0DB466E-C379-4F97-B873-E1F6F7D84BEA}" type="pres">
      <dgm:prSet presAssocID="{FB99ED4F-A0FA-46E9-B518-31744CE53701}" presName="triangle1" presStyleLbl="node1" presStyleIdx="0" presStyleCnt="4">
        <dgm:presLayoutVars>
          <dgm:bulletEnabled val="1"/>
        </dgm:presLayoutVars>
      </dgm:prSet>
      <dgm:spPr/>
      <dgm:t>
        <a:bodyPr/>
        <a:lstStyle/>
        <a:p>
          <a:endParaRPr lang="fr-CA"/>
        </a:p>
      </dgm:t>
    </dgm:pt>
    <dgm:pt modelId="{BB0D90E2-70DF-447F-A9E6-E6669B2841AA}" type="pres">
      <dgm:prSet presAssocID="{FB99ED4F-A0FA-46E9-B518-31744CE53701}" presName="triangle2" presStyleLbl="node1" presStyleIdx="1" presStyleCnt="4" custLinFactNeighborX="98">
        <dgm:presLayoutVars>
          <dgm:bulletEnabled val="1"/>
        </dgm:presLayoutVars>
      </dgm:prSet>
      <dgm:spPr/>
      <dgm:t>
        <a:bodyPr/>
        <a:lstStyle/>
        <a:p>
          <a:endParaRPr lang="fr-CA"/>
        </a:p>
      </dgm:t>
    </dgm:pt>
    <dgm:pt modelId="{27520282-86C5-4557-B1AB-A640BCC8B6AE}" type="pres">
      <dgm:prSet presAssocID="{FB99ED4F-A0FA-46E9-B518-31744CE53701}" presName="triangle3" presStyleLbl="node1" presStyleIdx="2" presStyleCnt="4">
        <dgm:presLayoutVars>
          <dgm:bulletEnabled val="1"/>
        </dgm:presLayoutVars>
      </dgm:prSet>
      <dgm:spPr/>
      <dgm:t>
        <a:bodyPr/>
        <a:lstStyle/>
        <a:p>
          <a:endParaRPr lang="fr-CA"/>
        </a:p>
      </dgm:t>
    </dgm:pt>
    <dgm:pt modelId="{49C028CA-8420-45E6-8952-0F53836EF64C}" type="pres">
      <dgm:prSet presAssocID="{FB99ED4F-A0FA-46E9-B518-31744CE53701}" presName="triangle4" presStyleLbl="node1" presStyleIdx="3" presStyleCnt="4">
        <dgm:presLayoutVars>
          <dgm:bulletEnabled val="1"/>
        </dgm:presLayoutVars>
      </dgm:prSet>
      <dgm:spPr/>
      <dgm:t>
        <a:bodyPr/>
        <a:lstStyle/>
        <a:p>
          <a:endParaRPr lang="fr-CA"/>
        </a:p>
      </dgm:t>
    </dgm:pt>
  </dgm:ptLst>
  <dgm:cxnLst>
    <dgm:cxn modelId="{5A0B8AF2-4926-479B-965F-F6DA4118B0D8}" type="presOf" srcId="{4AF0F8CC-B44E-4590-A9DE-2438A167F4A4}" destId="{BB0D90E2-70DF-447F-A9E6-E6669B2841AA}" srcOrd="0" destOrd="0" presId="urn:microsoft.com/office/officeart/2005/8/layout/pyramid4"/>
    <dgm:cxn modelId="{5AB9D111-34F5-4030-B143-AECDA8150C20}" type="presOf" srcId="{0F97B199-BE73-4DCC-8CDE-143903280CD2}" destId="{49C028CA-8420-45E6-8952-0F53836EF64C}" srcOrd="0" destOrd="0" presId="urn:microsoft.com/office/officeart/2005/8/layout/pyramid4"/>
    <dgm:cxn modelId="{D5E2C1E2-7AF1-44E7-B373-16495C35FA4F}" srcId="{FB99ED4F-A0FA-46E9-B518-31744CE53701}" destId="{F2ABB297-F29C-4D88-8D9D-00DBC05FE654}" srcOrd="0" destOrd="0" parTransId="{67AC80E8-821F-4EE4-87E2-60C4A6D12761}" sibTransId="{13EAD28C-B1B7-468A-BAF2-8784E29CA83C}"/>
    <dgm:cxn modelId="{89916474-020A-49A8-9C5E-6E09DDAED751}" type="presOf" srcId="{F2ABB297-F29C-4D88-8D9D-00DBC05FE654}" destId="{A0DB466E-C379-4F97-B873-E1F6F7D84BEA}" srcOrd="0" destOrd="0" presId="urn:microsoft.com/office/officeart/2005/8/layout/pyramid4"/>
    <dgm:cxn modelId="{C5CF1E9A-61B6-4038-8D41-9A43EAB16D97}" srcId="{FB99ED4F-A0FA-46E9-B518-31744CE53701}" destId="{0F97B199-BE73-4DCC-8CDE-143903280CD2}" srcOrd="3" destOrd="0" parTransId="{9973CCB0-F990-4ABB-BB5A-75E8E4F100DF}" sibTransId="{D5390692-2AC6-4663-A701-A26708DEE0E5}"/>
    <dgm:cxn modelId="{A724C5D3-91A2-4B0D-A316-9B6D0CCED9C2}" type="presOf" srcId="{FB99ED4F-A0FA-46E9-B518-31744CE53701}" destId="{76C94A93-7063-4998-B006-627BB22D1C27}" srcOrd="0" destOrd="0" presId="urn:microsoft.com/office/officeart/2005/8/layout/pyramid4"/>
    <dgm:cxn modelId="{CF1DBF52-67E2-42E2-9F43-70655E8801D3}" srcId="{FB99ED4F-A0FA-46E9-B518-31744CE53701}" destId="{0DDC5122-CA16-45B2-8A76-61D0FA529416}" srcOrd="2" destOrd="0" parTransId="{5D4C9A74-4C65-4F68-8A25-A13C8A9AF84C}" sibTransId="{6DC3D630-0896-4F63-8626-E6D13D674BFA}"/>
    <dgm:cxn modelId="{3BB1D509-D1F5-40EE-AD0C-8E7EB48625A4}" type="presOf" srcId="{0DDC5122-CA16-45B2-8A76-61D0FA529416}" destId="{27520282-86C5-4557-B1AB-A640BCC8B6AE}" srcOrd="0" destOrd="0" presId="urn:microsoft.com/office/officeart/2005/8/layout/pyramid4"/>
    <dgm:cxn modelId="{FA0C810A-AFFA-4F8C-A477-A2221855A366}" srcId="{FB99ED4F-A0FA-46E9-B518-31744CE53701}" destId="{4AF0F8CC-B44E-4590-A9DE-2438A167F4A4}" srcOrd="1" destOrd="0" parTransId="{9D994C6C-40C2-4CB3-961E-DC2AC1B76BEC}" sibTransId="{210C6F14-B07C-436C-9D7C-16AE435C48B4}"/>
    <dgm:cxn modelId="{5C0BD68C-B517-4C99-AC84-03D5B6F92DB6}" type="presParOf" srcId="{76C94A93-7063-4998-B006-627BB22D1C27}" destId="{A0DB466E-C379-4F97-B873-E1F6F7D84BEA}" srcOrd="0" destOrd="0" presId="urn:microsoft.com/office/officeart/2005/8/layout/pyramid4"/>
    <dgm:cxn modelId="{6B60A5E6-EF1A-46A3-89FC-E7D7A5CCE0C4}" type="presParOf" srcId="{76C94A93-7063-4998-B006-627BB22D1C27}" destId="{BB0D90E2-70DF-447F-A9E6-E6669B2841AA}" srcOrd="1" destOrd="0" presId="urn:microsoft.com/office/officeart/2005/8/layout/pyramid4"/>
    <dgm:cxn modelId="{55A6414C-3F7D-42B7-9500-581A23D4D15E}" type="presParOf" srcId="{76C94A93-7063-4998-B006-627BB22D1C27}" destId="{27520282-86C5-4557-B1AB-A640BCC8B6AE}" srcOrd="2" destOrd="0" presId="urn:microsoft.com/office/officeart/2005/8/layout/pyramid4"/>
    <dgm:cxn modelId="{1509F6CC-1363-458B-96FF-5119B8EB31A0}" type="presParOf" srcId="{76C94A93-7063-4998-B006-627BB22D1C27}" destId="{49C028CA-8420-45E6-8952-0F53836EF64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B466E-C379-4F97-B873-E1F6F7D84BEA}">
      <dsp:nvSpPr>
        <dsp:cNvPr id="0" name=""/>
        <dsp:cNvSpPr/>
      </dsp:nvSpPr>
      <dsp:spPr>
        <a:xfrm>
          <a:off x="3513137" y="0"/>
          <a:ext cx="1889125" cy="188912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A" sz="1100" kern="1200" dirty="0" smtClean="0"/>
            <a:t>Organismes   publiques</a:t>
          </a:r>
          <a:endParaRPr lang="fr-CA" sz="1100" kern="1200" dirty="0"/>
        </a:p>
      </dsp:txBody>
      <dsp:txXfrm>
        <a:off x="3985418" y="944563"/>
        <a:ext cx="944563" cy="944562"/>
      </dsp:txXfrm>
    </dsp:sp>
    <dsp:sp modelId="{BB0D90E2-70DF-447F-A9E6-E6669B2841AA}">
      <dsp:nvSpPr>
        <dsp:cNvPr id="0" name=""/>
        <dsp:cNvSpPr/>
      </dsp:nvSpPr>
      <dsp:spPr>
        <a:xfrm>
          <a:off x="2570426" y="1889125"/>
          <a:ext cx="1889125" cy="188912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A" sz="1100" kern="1200" dirty="0" smtClean="0"/>
            <a:t>Recherche </a:t>
          </a:r>
          <a:endParaRPr lang="fr-CA" sz="1100" kern="1200" dirty="0"/>
        </a:p>
      </dsp:txBody>
      <dsp:txXfrm>
        <a:off x="3042707" y="2833688"/>
        <a:ext cx="944563" cy="944562"/>
      </dsp:txXfrm>
    </dsp:sp>
    <dsp:sp modelId="{27520282-86C5-4557-B1AB-A640BCC8B6AE}">
      <dsp:nvSpPr>
        <dsp:cNvPr id="0" name=""/>
        <dsp:cNvSpPr/>
      </dsp:nvSpPr>
      <dsp:spPr>
        <a:xfrm rot="10800000">
          <a:off x="3513137" y="1889125"/>
          <a:ext cx="1889125" cy="188912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A" sz="1100" kern="1200" dirty="0" smtClean="0"/>
            <a:t>municipalité</a:t>
          </a:r>
          <a:endParaRPr lang="fr-CA" sz="1100" kern="1200" dirty="0"/>
        </a:p>
      </dsp:txBody>
      <dsp:txXfrm rot="10800000">
        <a:off x="3985418" y="1889125"/>
        <a:ext cx="944563" cy="944562"/>
      </dsp:txXfrm>
    </dsp:sp>
    <dsp:sp modelId="{49C028CA-8420-45E6-8952-0F53836EF64C}">
      <dsp:nvSpPr>
        <dsp:cNvPr id="0" name=""/>
        <dsp:cNvSpPr/>
      </dsp:nvSpPr>
      <dsp:spPr>
        <a:xfrm>
          <a:off x="4457700" y="1889125"/>
          <a:ext cx="1889125" cy="188912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A" sz="1100" kern="1200" dirty="0" smtClean="0"/>
            <a:t>ONG</a:t>
          </a:r>
          <a:endParaRPr lang="fr-CA" sz="1100" kern="1200" dirty="0"/>
        </a:p>
      </dsp:txBody>
      <dsp:txXfrm>
        <a:off x="4929981" y="2833688"/>
        <a:ext cx="944563" cy="9445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fr-CA"/>
          </a:p>
        </p:txBody>
      </p:sp>
      <p:sp>
        <p:nvSpPr>
          <p:cNvPr id="3" name="Espace réservé de la date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75FFF61-9D9E-4FBB-AE4D-F6251BBC0926}" type="datetimeFigureOut">
              <a:rPr lang="fr-CA" smtClean="0"/>
              <a:t>2023-11-01</a:t>
            </a:fld>
            <a:endParaRPr lang="fr-CA"/>
          </a:p>
        </p:txBody>
      </p:sp>
      <p:sp>
        <p:nvSpPr>
          <p:cNvPr id="4" name="Espace réservé du pied de page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CC1101E-39D5-4F30-A74C-F0A02B25822F}" type="slidenum">
              <a:rPr lang="fr-CA" smtClean="0"/>
              <a:t>‹N°›</a:t>
            </a:fld>
            <a:endParaRPr lang="fr-CA"/>
          </a:p>
        </p:txBody>
      </p:sp>
    </p:spTree>
    <p:extLst>
      <p:ext uri="{BB962C8B-B14F-4D97-AF65-F5344CB8AC3E}">
        <p14:creationId xmlns:p14="http://schemas.microsoft.com/office/powerpoint/2010/main" val="149490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fr-CA"/>
          </a:p>
        </p:txBody>
      </p:sp>
      <p:sp>
        <p:nvSpPr>
          <p:cNvPr id="3" name="Espace réservé de la date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77702AE-38A7-482C-B62B-2CDEE07EF517}" type="datetimeFigureOut">
              <a:rPr lang="fr-CA" smtClean="0"/>
              <a:t>2023-11-01</a:t>
            </a:fld>
            <a:endParaRPr lang="fr-CA"/>
          </a:p>
        </p:txBody>
      </p:sp>
      <p:sp>
        <p:nvSpPr>
          <p:cNvPr id="4" name="Espace réservé de l'image des diapositives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fr-CA"/>
          </a:p>
        </p:txBody>
      </p:sp>
      <p:sp>
        <p:nvSpPr>
          <p:cNvPr id="5" name="Espace réservé des commentaire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8A67F5-F425-4D0E-8BF2-51C3996E7E3F}" type="slidenum">
              <a:rPr lang="fr-CA" smtClean="0"/>
              <a:t>‹N°›</a:t>
            </a:fld>
            <a:endParaRPr lang="fr-CA"/>
          </a:p>
        </p:txBody>
      </p:sp>
    </p:spTree>
    <p:extLst>
      <p:ext uri="{BB962C8B-B14F-4D97-AF65-F5344CB8AC3E}">
        <p14:creationId xmlns:p14="http://schemas.microsoft.com/office/powerpoint/2010/main" val="128224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88A67F5-F425-4D0E-8BF2-51C3996E7E3F}" type="slidenum">
              <a:rPr lang="fr-CA" smtClean="0"/>
              <a:t>1</a:t>
            </a:fld>
            <a:endParaRPr lang="fr-CA"/>
          </a:p>
        </p:txBody>
      </p:sp>
    </p:spTree>
    <p:extLst>
      <p:ext uri="{BB962C8B-B14F-4D97-AF65-F5344CB8AC3E}">
        <p14:creationId xmlns:p14="http://schemas.microsoft.com/office/powerpoint/2010/main" val="221975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E3F3FFE-E663-4CE3-A640-063C43D78CB9}" type="slidenum">
              <a:rPr lang="fr-CA" smtClean="0"/>
              <a:t>7</a:t>
            </a:fld>
            <a:endParaRPr lang="fr-CA"/>
          </a:p>
        </p:txBody>
      </p:sp>
    </p:spTree>
    <p:extLst>
      <p:ext uri="{BB962C8B-B14F-4D97-AF65-F5344CB8AC3E}">
        <p14:creationId xmlns:p14="http://schemas.microsoft.com/office/powerpoint/2010/main" val="37144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2198160-2876-4EED-8D14-D826A902FEB5}" type="slidenum">
              <a:rPr lang="fr-CA" smtClean="0"/>
              <a:t>25</a:t>
            </a:fld>
            <a:endParaRPr lang="fr-CA"/>
          </a:p>
        </p:txBody>
      </p:sp>
    </p:spTree>
    <p:extLst>
      <p:ext uri="{BB962C8B-B14F-4D97-AF65-F5344CB8AC3E}">
        <p14:creationId xmlns:p14="http://schemas.microsoft.com/office/powerpoint/2010/main" val="244011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08294C9-5236-4DD7-B34A-C65DE9692775}"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CAE31D-240D-4003-BAE3-5D77512AD44F}"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568681C-AD48-42D1-8627-939C917CA5CC}"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C2E7441-F1C9-445F-8F42-8F60AA5043C3}" type="datetime1">
              <a:rPr lang="en-US" smtClean="0"/>
              <a:t>11/1/2023</a:t>
            </a:fld>
            <a:endParaRPr lang="en-US" dirty="0"/>
          </a:p>
        </p:txBody>
      </p:sp>
      <p:sp>
        <p:nvSpPr>
          <p:cNvPr id="6" name="Footer Placeholder 5"/>
          <p:cNvSpPr>
            <a:spLocks noGrp="1"/>
          </p:cNvSpPr>
          <p:nvPr>
            <p:ph type="ftr" sz="quarter" idx="11"/>
          </p:nvPr>
        </p:nvSpPr>
        <p:spPr/>
        <p:txBody>
          <a:bodyPr/>
          <a:lstStyle/>
          <a:p>
            <a:r>
              <a:rPr lang="fr-CA" smtClean="0"/>
              <a:t>Guy Drudi La Maisonnée 2 novembre 2023</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2F24DBF3-B598-4EF0-BD14-A32C8DD2E243}" type="datetime1">
              <a:rPr lang="en-US" smtClean="0"/>
              <a:t>11/1/2023</a:t>
            </a:fld>
            <a:endParaRPr lang="en-US" dirty="0"/>
          </a:p>
        </p:txBody>
      </p:sp>
      <p:sp>
        <p:nvSpPr>
          <p:cNvPr id="6" name="Footer Placeholder 5"/>
          <p:cNvSpPr>
            <a:spLocks noGrp="1"/>
          </p:cNvSpPr>
          <p:nvPr>
            <p:ph type="ftr" sz="quarter" idx="11"/>
          </p:nvPr>
        </p:nvSpPr>
        <p:spPr/>
        <p:txBody>
          <a:bodyPr/>
          <a:lstStyle/>
          <a:p>
            <a:r>
              <a:rPr lang="fr-CA" smtClean="0"/>
              <a:t>Guy Drudi La Maisonnée 2 novembre 2023</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A1CCE7A8-7350-4B33-A990-AF24BA236EBE}" type="datetime1">
              <a:rPr lang="en-US" smtClean="0"/>
              <a:t>11/1/2023</a:t>
            </a:fld>
            <a:endParaRPr lang="en-US" dirty="0"/>
          </a:p>
        </p:txBody>
      </p:sp>
      <p:sp>
        <p:nvSpPr>
          <p:cNvPr id="6" name="Footer Placeholder 5"/>
          <p:cNvSpPr>
            <a:spLocks noGrp="1"/>
          </p:cNvSpPr>
          <p:nvPr>
            <p:ph type="ftr" sz="quarter" idx="11"/>
          </p:nvPr>
        </p:nvSpPr>
        <p:spPr/>
        <p:txBody>
          <a:bodyPr/>
          <a:lstStyle/>
          <a:p>
            <a:r>
              <a:rPr lang="fr-CA" smtClean="0"/>
              <a:t>Guy Drudi La Maisonnée 2 novembre 2023</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67E0BA-620A-41A0-8264-D3C54AFC2EC7}"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4DA9B81-C7E5-40C1-86DE-76416F0496D6}"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099D46-69C5-4A10-B330-D09AF26956F3}"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409C882-B9C9-4DFA-B6C1-063094750C53}" type="datetime1">
              <a:rPr lang="en-US" smtClean="0"/>
              <a:t>11/1/2023</a:t>
            </a:fld>
            <a:endParaRPr lang="en-US" dirty="0"/>
          </a:p>
        </p:txBody>
      </p:sp>
      <p:sp>
        <p:nvSpPr>
          <p:cNvPr id="5" name="Footer Placeholder 4"/>
          <p:cNvSpPr>
            <a:spLocks noGrp="1"/>
          </p:cNvSpPr>
          <p:nvPr>
            <p:ph type="ftr" sz="quarter" idx="11"/>
          </p:nvPr>
        </p:nvSpPr>
        <p:spPr/>
        <p:txBody>
          <a:bodyPr/>
          <a:lstStyle/>
          <a:p>
            <a:r>
              <a:rPr lang="fr-CA" smtClean="0"/>
              <a:t>Guy Drudi La Maisonnée 2 novembre 2023</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4456E45-03D7-48F9-9435-72A262249DBB}" type="datetime1">
              <a:rPr lang="en-US" smtClean="0"/>
              <a:t>11/1/2023</a:t>
            </a:fld>
            <a:endParaRPr lang="en-US" dirty="0"/>
          </a:p>
        </p:txBody>
      </p:sp>
      <p:sp>
        <p:nvSpPr>
          <p:cNvPr id="6" name="Footer Placeholder 5"/>
          <p:cNvSpPr>
            <a:spLocks noGrp="1"/>
          </p:cNvSpPr>
          <p:nvPr>
            <p:ph type="ftr" sz="quarter" idx="11"/>
          </p:nvPr>
        </p:nvSpPr>
        <p:spPr/>
        <p:txBody>
          <a:bodyPr/>
          <a:lstStyle/>
          <a:p>
            <a:r>
              <a:rPr lang="fr-CA" smtClean="0"/>
              <a:t>Guy Drudi La Maisonnée 2 novembre 2023</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2AFD52D-EC96-4275-BB1D-46869B61C771}" type="datetime1">
              <a:rPr lang="en-US" smtClean="0"/>
              <a:t>11/1/2023</a:t>
            </a:fld>
            <a:endParaRPr lang="en-US" dirty="0"/>
          </a:p>
        </p:txBody>
      </p:sp>
      <p:sp>
        <p:nvSpPr>
          <p:cNvPr id="8" name="Footer Placeholder 7"/>
          <p:cNvSpPr>
            <a:spLocks noGrp="1"/>
          </p:cNvSpPr>
          <p:nvPr>
            <p:ph type="ftr" sz="quarter" idx="11"/>
          </p:nvPr>
        </p:nvSpPr>
        <p:spPr/>
        <p:txBody>
          <a:bodyPr/>
          <a:lstStyle/>
          <a:p>
            <a:r>
              <a:rPr lang="fr-CA" smtClean="0"/>
              <a:t>Guy Drudi La Maisonnée 2 novembre 2023</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F03D59C-EC6D-4386-8BF9-36ADB05E827B}" type="datetime1">
              <a:rPr lang="en-US" smtClean="0"/>
              <a:t>11/1/2023</a:t>
            </a:fld>
            <a:endParaRPr lang="en-US" dirty="0"/>
          </a:p>
        </p:txBody>
      </p:sp>
      <p:sp>
        <p:nvSpPr>
          <p:cNvPr id="4" name="Footer Placeholder 3"/>
          <p:cNvSpPr>
            <a:spLocks noGrp="1"/>
          </p:cNvSpPr>
          <p:nvPr>
            <p:ph type="ftr" sz="quarter" idx="11"/>
          </p:nvPr>
        </p:nvSpPr>
        <p:spPr/>
        <p:txBody>
          <a:bodyPr/>
          <a:lstStyle/>
          <a:p>
            <a:r>
              <a:rPr lang="fr-CA" smtClean="0"/>
              <a:t>Guy Drudi La Maisonnée 2 novembre 2023</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DCD7-935D-44D1-8E70-2993021CF147}" type="datetime1">
              <a:rPr lang="en-US" smtClean="0"/>
              <a:t>11/1/2023</a:t>
            </a:fld>
            <a:endParaRPr lang="en-US" dirty="0"/>
          </a:p>
        </p:txBody>
      </p:sp>
      <p:sp>
        <p:nvSpPr>
          <p:cNvPr id="3" name="Footer Placeholder 2"/>
          <p:cNvSpPr>
            <a:spLocks noGrp="1"/>
          </p:cNvSpPr>
          <p:nvPr>
            <p:ph type="ftr" sz="quarter" idx="11"/>
          </p:nvPr>
        </p:nvSpPr>
        <p:spPr/>
        <p:txBody>
          <a:bodyPr/>
          <a:lstStyle/>
          <a:p>
            <a:r>
              <a:rPr lang="fr-CA" smtClean="0"/>
              <a:t>Guy Drudi La Maisonnée 2 novembre 2023</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008FE1D-E3E0-473F-83F8-58E280574584}" type="datetime1">
              <a:rPr lang="en-US" smtClean="0"/>
              <a:t>11/1/2023</a:t>
            </a:fld>
            <a:endParaRPr lang="en-US" dirty="0"/>
          </a:p>
        </p:txBody>
      </p:sp>
      <p:sp>
        <p:nvSpPr>
          <p:cNvPr id="6" name="Footer Placeholder 5"/>
          <p:cNvSpPr>
            <a:spLocks noGrp="1"/>
          </p:cNvSpPr>
          <p:nvPr>
            <p:ph type="ftr" sz="quarter" idx="11"/>
          </p:nvPr>
        </p:nvSpPr>
        <p:spPr/>
        <p:txBody>
          <a:bodyPr/>
          <a:lstStyle/>
          <a:p>
            <a:r>
              <a:rPr lang="fr-CA" smtClean="0"/>
              <a:t>Guy Drudi La Maisonnée 2 novembre 2023</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8D1E6A8-7457-4279-9E2E-DED2A6F91B7D}" type="datetime1">
              <a:rPr lang="en-US" smtClean="0"/>
              <a:t>11/1/2023</a:t>
            </a:fld>
            <a:endParaRPr lang="en-US" dirty="0"/>
          </a:p>
        </p:txBody>
      </p:sp>
      <p:sp>
        <p:nvSpPr>
          <p:cNvPr id="6" name="Footer Placeholder 5"/>
          <p:cNvSpPr>
            <a:spLocks noGrp="1"/>
          </p:cNvSpPr>
          <p:nvPr>
            <p:ph type="ftr" sz="quarter" idx="11"/>
          </p:nvPr>
        </p:nvSpPr>
        <p:spPr/>
        <p:txBody>
          <a:bodyPr/>
          <a:lstStyle/>
          <a:p>
            <a:r>
              <a:rPr lang="fr-CA" smtClean="0"/>
              <a:t>Guy Drudi La Maisonnée 2 novembre 2023</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B6E330-701A-4018-AAE4-664507EFAA29}" type="datetime1">
              <a:rPr lang="en-US" smtClean="0"/>
              <a:t>11/1/2023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A" smtClean="0"/>
              <a:t>Guy Drudi La Maisonnée 2 novembre 2023</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q.ca/catalogue/livres/villes-interculturelles-quebec-4261.html" TargetMode="External"/><Relationship Id="rId2" Type="http://schemas.openxmlformats.org/officeDocument/2006/relationships/hyperlink" Target="https://doi.org/10.7202/1009904a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llections.banq.qc.ca/ark:/52327/2434390" TargetMode="External"/><Relationship Id="rId7" Type="http://schemas.openxmlformats.org/officeDocument/2006/relationships/hyperlink" Target="https://doi.org/10.1007/978-3-319-62603-1_2" TargetMode="External"/><Relationship Id="rId2" Type="http://schemas.openxmlformats.org/officeDocument/2006/relationships/hyperlink" Target="https://doi.org/10.1080/01419870.2023.2174811%5d(https:/doi.org/10.1080/01419870.2023.2174811)" TargetMode="External"/><Relationship Id="rId1" Type="http://schemas.openxmlformats.org/officeDocument/2006/relationships/slideLayout" Target="../slideLayouts/slideLayout2.xml"/><Relationship Id="rId6" Type="http://schemas.openxmlformats.org/officeDocument/2006/relationships/hyperlink" Target="https://doi.org/10.7202/1043041ar" TargetMode="External"/><Relationship Id="rId5" Type="http://schemas.openxmlformats.org/officeDocument/2006/relationships/hyperlink" Target="https://doi.org/10.1080/07256868.2022.2041579" TargetMode="External"/><Relationship Id="rId4" Type="http://schemas.openxmlformats.org/officeDocument/2006/relationships/hyperlink" Target="https://doi.org/10.1080/0141987070159946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CA" dirty="0" smtClean="0"/>
              <a:t>Mosaïque inclusive: </a:t>
            </a:r>
            <a:r>
              <a:rPr lang="fr-CA" dirty="0" smtClean="0"/>
              <a:t/>
            </a:r>
            <a:br>
              <a:rPr lang="fr-CA" dirty="0" smtClean="0"/>
            </a:br>
            <a:r>
              <a:rPr lang="fr-CA" dirty="0" smtClean="0"/>
              <a:t>espace</a:t>
            </a:r>
            <a:r>
              <a:rPr lang="fr-CA" dirty="0" smtClean="0"/>
              <a:t> </a:t>
            </a:r>
            <a:r>
              <a:rPr lang="fr-CA" dirty="0" smtClean="0"/>
              <a:t>paradoxal ou </a:t>
            </a:r>
            <a:r>
              <a:rPr lang="fr-CA" dirty="0" smtClean="0"/>
              <a:t/>
            </a:r>
            <a:br>
              <a:rPr lang="fr-CA" dirty="0" smtClean="0"/>
            </a:br>
            <a:r>
              <a:rPr lang="fr-CA" dirty="0" smtClean="0"/>
              <a:t>espace</a:t>
            </a:r>
            <a:r>
              <a:rPr lang="fr-CA" dirty="0" smtClean="0"/>
              <a:t> </a:t>
            </a:r>
            <a:r>
              <a:rPr lang="fr-CA" dirty="0" smtClean="0"/>
              <a:t>social?</a:t>
            </a:r>
            <a:endParaRPr lang="fr-CA" dirty="0"/>
          </a:p>
        </p:txBody>
      </p:sp>
      <p:sp>
        <p:nvSpPr>
          <p:cNvPr id="3" name="Sous-titre 2"/>
          <p:cNvSpPr>
            <a:spLocks noGrp="1"/>
          </p:cNvSpPr>
          <p:nvPr>
            <p:ph type="subTitle" idx="1"/>
          </p:nvPr>
        </p:nvSpPr>
        <p:spPr/>
        <p:txBody>
          <a:bodyPr>
            <a:normAutofit lnSpcReduction="10000"/>
          </a:bodyPr>
          <a:lstStyle/>
          <a:p>
            <a:pPr lvl="0">
              <a:buClr>
                <a:srgbClr val="A53010"/>
              </a:buClr>
            </a:pPr>
            <a:r>
              <a:rPr lang="fr-CA" dirty="0">
                <a:solidFill>
                  <a:prstClr val="black">
                    <a:lumMod val="65000"/>
                    <a:lumOff val="35000"/>
                  </a:prstClr>
                </a:solidFill>
              </a:rPr>
              <a:t>Guy Drudi, </a:t>
            </a:r>
            <a:r>
              <a:rPr lang="fr-CA" dirty="0" smtClean="0">
                <a:solidFill>
                  <a:prstClr val="black">
                    <a:lumMod val="65000"/>
                    <a:lumOff val="35000"/>
                  </a:prstClr>
                </a:solidFill>
              </a:rPr>
              <a:t>président de La Maisonnée et </a:t>
            </a:r>
          </a:p>
          <a:p>
            <a:pPr lvl="0">
              <a:buClr>
                <a:srgbClr val="A53010"/>
              </a:buClr>
            </a:pPr>
            <a:r>
              <a:rPr lang="fr-CA" dirty="0" smtClean="0">
                <a:solidFill>
                  <a:prstClr val="black">
                    <a:lumMod val="65000"/>
                    <a:lumOff val="35000"/>
                  </a:prstClr>
                </a:solidFill>
              </a:rPr>
              <a:t>Doctorant</a:t>
            </a:r>
            <a:r>
              <a:rPr lang="fr-CA" dirty="0" smtClean="0">
                <a:solidFill>
                  <a:prstClr val="black">
                    <a:lumMod val="65000"/>
                    <a:lumOff val="35000"/>
                  </a:prstClr>
                </a:solidFill>
              </a:rPr>
              <a:t> </a:t>
            </a:r>
            <a:r>
              <a:rPr lang="fr-CA" dirty="0">
                <a:solidFill>
                  <a:prstClr val="black">
                    <a:lumMod val="65000"/>
                    <a:lumOff val="35000"/>
                  </a:prstClr>
                </a:solidFill>
              </a:rPr>
              <a:t>Sciences humaines appliquées. </a:t>
            </a:r>
          </a:p>
          <a:p>
            <a:pPr lvl="0">
              <a:buClr>
                <a:srgbClr val="A53010"/>
              </a:buClr>
            </a:pPr>
            <a:r>
              <a:rPr lang="fr-CA" dirty="0">
                <a:solidFill>
                  <a:prstClr val="black">
                    <a:lumMod val="65000"/>
                    <a:lumOff val="35000"/>
                  </a:prstClr>
                </a:solidFill>
              </a:rPr>
              <a:t>Université de Montréal.</a:t>
            </a:r>
          </a:p>
        </p:txBody>
      </p:sp>
    </p:spTree>
    <p:extLst>
      <p:ext uri="{BB962C8B-B14F-4D97-AF65-F5344CB8AC3E}">
        <p14:creationId xmlns:p14="http://schemas.microsoft.com/office/powerpoint/2010/main" val="91253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159158" cy="983973"/>
          </a:xfrm>
        </p:spPr>
        <p:txBody>
          <a:bodyPr>
            <a:noAutofit/>
          </a:bodyPr>
          <a:lstStyle/>
          <a:p>
            <a:pPr algn="ctr"/>
            <a:r>
              <a:rPr lang="fr-CA" sz="2800" dirty="0" smtClean="0"/>
              <a:t>Immigration et défis de </a:t>
            </a:r>
            <a:r>
              <a:rPr lang="fr-CA" sz="2800" dirty="0" smtClean="0"/>
              <a:t> la société </a:t>
            </a:r>
            <a:r>
              <a:rPr lang="fr-CA" sz="2800" dirty="0" smtClean="0"/>
              <a:t>québécoise </a:t>
            </a:r>
            <a:br>
              <a:rPr lang="fr-CA" sz="2800" dirty="0" smtClean="0"/>
            </a:br>
            <a:endParaRPr lang="fr-CA" sz="2800" dirty="0"/>
          </a:p>
        </p:txBody>
      </p:sp>
      <p:sp>
        <p:nvSpPr>
          <p:cNvPr id="3" name="Espace réservé du contenu 2"/>
          <p:cNvSpPr>
            <a:spLocks noGrp="1"/>
          </p:cNvSpPr>
          <p:nvPr>
            <p:ph idx="1"/>
          </p:nvPr>
        </p:nvSpPr>
        <p:spPr/>
        <p:txBody>
          <a:bodyPr>
            <a:normAutofit/>
          </a:bodyPr>
          <a:lstStyle/>
          <a:p>
            <a:r>
              <a:rPr lang="fr-CA" sz="2400" dirty="0" smtClean="0"/>
              <a:t>Le </a:t>
            </a:r>
            <a:r>
              <a:rPr lang="fr-CA" sz="2400" dirty="0"/>
              <a:t>redressement </a:t>
            </a:r>
            <a:r>
              <a:rPr lang="fr-CA" sz="2400" dirty="0" smtClean="0"/>
              <a:t>démographique </a:t>
            </a:r>
          </a:p>
          <a:p>
            <a:r>
              <a:rPr lang="fr-CA" sz="2400" dirty="0" smtClean="0"/>
              <a:t>La </a:t>
            </a:r>
            <a:r>
              <a:rPr lang="fr-CA" sz="2400" dirty="0"/>
              <a:t>prospérité </a:t>
            </a:r>
            <a:r>
              <a:rPr lang="fr-CA" sz="2400" dirty="0" smtClean="0"/>
              <a:t>économique </a:t>
            </a:r>
          </a:p>
          <a:p>
            <a:r>
              <a:rPr lang="fr-CA" sz="2400" dirty="0" smtClean="0"/>
              <a:t>La pérennité </a:t>
            </a:r>
            <a:r>
              <a:rPr lang="fr-CA" sz="2400" dirty="0"/>
              <a:t>du fait français </a:t>
            </a:r>
            <a:endParaRPr lang="fr-CA" sz="2400" dirty="0" smtClean="0"/>
          </a:p>
          <a:p>
            <a:r>
              <a:rPr lang="fr-CA" sz="2400" dirty="0" smtClean="0"/>
              <a:t>L’ouverture </a:t>
            </a:r>
            <a:r>
              <a:rPr lang="fr-CA" sz="2400" dirty="0"/>
              <a:t>sur le </a:t>
            </a:r>
            <a:r>
              <a:rPr lang="fr-CA" sz="2400" dirty="0" smtClean="0"/>
              <a:t>monde </a:t>
            </a:r>
          </a:p>
          <a:p>
            <a:pPr marL="0" indent="0">
              <a:buNone/>
            </a:pPr>
            <a:r>
              <a:rPr lang="fr-CA" sz="1050" dirty="0" smtClean="0"/>
              <a:t>		</a:t>
            </a:r>
            <a:r>
              <a:rPr lang="fr-CA" sz="1200" dirty="0" smtClean="0"/>
              <a:t>Énoncé </a:t>
            </a:r>
            <a:r>
              <a:rPr lang="fr-CA" sz="1200" dirty="0"/>
              <a:t>de politique en matière d’immigration et d’intégration, Au Québec pour bâtir ensemble</a:t>
            </a:r>
            <a:r>
              <a:rPr lang="fr-CA" sz="1200" dirty="0" smtClean="0"/>
              <a:t>, 1990 </a:t>
            </a:r>
            <a:endParaRPr lang="fr-CA" sz="1200"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012894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a:t>
            </a:r>
            <a:r>
              <a:rPr lang="fr-CA" dirty="0"/>
              <a:t>P</a:t>
            </a:r>
            <a:r>
              <a:rPr lang="fr-CA" dirty="0" smtClean="0"/>
              <a:t>riorité </a:t>
            </a:r>
            <a:r>
              <a:rPr lang="fr-CA" dirty="0" smtClean="0"/>
              <a:t>à la dimension économique </a:t>
            </a:r>
            <a:endParaRPr lang="fr-CA" dirty="0"/>
          </a:p>
        </p:txBody>
      </p:sp>
      <p:sp>
        <p:nvSpPr>
          <p:cNvPr id="3" name="Espace réservé du contenu 2"/>
          <p:cNvSpPr>
            <a:spLocks noGrp="1"/>
          </p:cNvSpPr>
          <p:nvPr>
            <p:ph idx="1"/>
          </p:nvPr>
        </p:nvSpPr>
        <p:spPr/>
        <p:txBody>
          <a:bodyPr>
            <a:normAutofit/>
          </a:bodyPr>
          <a:lstStyle/>
          <a:p>
            <a:r>
              <a:rPr lang="fr-CA" sz="2800" dirty="0" smtClean="0"/>
              <a:t>Profil </a:t>
            </a:r>
            <a:r>
              <a:rPr lang="fr-CA" sz="2800" dirty="0"/>
              <a:t>des immigrants </a:t>
            </a:r>
            <a:r>
              <a:rPr lang="fr-CA" sz="2800" dirty="0" smtClean="0"/>
              <a:t>= </a:t>
            </a:r>
            <a:r>
              <a:rPr lang="fr-CA" sz="2800" dirty="0"/>
              <a:t>exigences des emplois disponibles sur le marché du travail. </a:t>
            </a:r>
            <a:endParaRPr lang="fr-CA" sz="2800" dirty="0" smtClean="0"/>
          </a:p>
          <a:p>
            <a:r>
              <a:rPr lang="fr-CA" sz="2800" dirty="0" smtClean="0"/>
              <a:t>Vision </a:t>
            </a:r>
            <a:r>
              <a:rPr lang="fr-CA" sz="2800" dirty="0"/>
              <a:t>affairiste de l’immigration </a:t>
            </a:r>
            <a:r>
              <a:rPr lang="fr-CA" sz="2800" dirty="0" smtClean="0"/>
              <a:t>= </a:t>
            </a:r>
            <a:r>
              <a:rPr lang="fr-CA" sz="2800" dirty="0"/>
              <a:t>accroître la capacité des immigrants à répondre aux besoins </a:t>
            </a:r>
            <a:r>
              <a:rPr lang="fr-CA" sz="2800" dirty="0" smtClean="0"/>
              <a:t>des employeurs. </a:t>
            </a:r>
          </a:p>
          <a:p>
            <a:pPr marL="457200" lvl="1" indent="0">
              <a:buNone/>
            </a:pPr>
            <a:r>
              <a:rPr lang="fr-CA" sz="1200" dirty="0" smtClean="0"/>
              <a:t>La </a:t>
            </a:r>
            <a:r>
              <a:rPr lang="fr-CA" sz="1200" dirty="0"/>
              <a:t>Loi visant à accroître la prospérité socio-économique du Québec et à répondre adéquatement aux besoins du marché du travail par une intégration réussie des personnes immigrantes adoptée en 2019 </a:t>
            </a:r>
            <a:endParaRPr lang="fr-CA" dirty="0"/>
          </a:p>
          <a:p>
            <a:endParaRPr lang="fr-CA"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49007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647889" cy="999738"/>
          </a:xfrm>
        </p:spPr>
        <p:txBody>
          <a:bodyPr>
            <a:normAutofit/>
          </a:bodyPr>
          <a:lstStyle/>
          <a:p>
            <a:pPr algn="ctr"/>
            <a:r>
              <a:rPr lang="fr-CA" sz="2800" dirty="0" smtClean="0"/>
              <a:t>Les orientations de la Planification pluriannuelle de l’immigration pour la période 2020-2022 </a:t>
            </a:r>
            <a:endParaRPr lang="fr-CA" sz="2800" dirty="0"/>
          </a:p>
        </p:txBody>
      </p:sp>
      <p:sp>
        <p:nvSpPr>
          <p:cNvPr id="3" name="Espace réservé du contenu 2"/>
          <p:cNvSpPr>
            <a:spLocks noGrp="1"/>
          </p:cNvSpPr>
          <p:nvPr>
            <p:ph idx="1"/>
          </p:nvPr>
        </p:nvSpPr>
        <p:spPr>
          <a:xfrm>
            <a:off x="2589212" y="1623848"/>
            <a:ext cx="8915400" cy="4287374"/>
          </a:xfrm>
        </p:spPr>
        <p:txBody>
          <a:bodyPr>
            <a:normAutofit/>
          </a:bodyPr>
          <a:lstStyle/>
          <a:p>
            <a:r>
              <a:rPr lang="fr-CA" sz="2000" dirty="0" smtClean="0"/>
              <a:t>Immigration </a:t>
            </a:r>
            <a:r>
              <a:rPr lang="fr-CA" sz="2000" dirty="0"/>
              <a:t>économique de l’ordre de 65 % </a:t>
            </a:r>
            <a:r>
              <a:rPr lang="fr-CA" sz="2000" dirty="0" smtClean="0"/>
              <a:t>;</a:t>
            </a:r>
          </a:p>
          <a:p>
            <a:r>
              <a:rPr lang="fr-CA" sz="2000" b="1" u="sng" dirty="0" smtClean="0"/>
              <a:t>Sélectionner</a:t>
            </a:r>
            <a:r>
              <a:rPr lang="fr-CA" sz="2000" dirty="0" smtClean="0"/>
              <a:t> des travailleurs étrangers </a:t>
            </a:r>
            <a:r>
              <a:rPr lang="fr-CA" sz="2000" dirty="0"/>
              <a:t>répondant aux besoins du marché du travail et </a:t>
            </a:r>
            <a:r>
              <a:rPr lang="fr-CA" sz="2000" dirty="0" smtClean="0"/>
              <a:t>résidant temporairement </a:t>
            </a:r>
            <a:r>
              <a:rPr lang="fr-CA" sz="2000" dirty="0"/>
              <a:t>sur le territoire </a:t>
            </a:r>
            <a:r>
              <a:rPr lang="fr-CA" sz="2000" dirty="0" smtClean="0"/>
              <a:t>;</a:t>
            </a:r>
          </a:p>
          <a:p>
            <a:r>
              <a:rPr lang="fr-CA" sz="2000" b="1" u="sng" dirty="0" smtClean="0"/>
              <a:t>Arrimer</a:t>
            </a:r>
            <a:r>
              <a:rPr lang="fr-CA" sz="2000" dirty="0" smtClean="0"/>
              <a:t> la sélection aux besoins à court terme du marché du travail, travailleurs qualifiés ayant une formation en demande ou une offre d’emploi validée ;</a:t>
            </a:r>
            <a:endParaRPr lang="fr-CA" sz="2000" dirty="0"/>
          </a:p>
          <a:p>
            <a:r>
              <a:rPr lang="fr-CA" sz="2000" b="1" u="sng" dirty="0" smtClean="0"/>
              <a:t>Accélérer</a:t>
            </a:r>
            <a:r>
              <a:rPr lang="fr-CA" sz="2000" dirty="0" smtClean="0"/>
              <a:t> l’immigration </a:t>
            </a:r>
            <a:r>
              <a:rPr lang="fr-CA" sz="2000" dirty="0"/>
              <a:t>économique, pour répondre plus rapidement aux besoins du </a:t>
            </a:r>
            <a:r>
              <a:rPr lang="fr-CA" sz="2000" dirty="0" smtClean="0"/>
              <a:t>Québec.</a:t>
            </a:r>
          </a:p>
          <a:p>
            <a:pPr lvl="1"/>
            <a:r>
              <a:rPr lang="fr-CA" sz="1400" dirty="0" smtClean="0"/>
              <a:t>PLAN D’IMMIGRATION DU QUÉBEC 2023 MINISTÈRE DE L’IMMIGRATION, DE LA FRANCISATION ET DE L’INTÉGRATION</a:t>
            </a:r>
          </a:p>
          <a:p>
            <a:endParaRPr lang="fr-CA" sz="1400" dirty="0" smtClean="0"/>
          </a:p>
          <a:p>
            <a:endParaRPr lang="fr-CA" dirty="0"/>
          </a:p>
        </p:txBody>
      </p:sp>
      <p:sp>
        <p:nvSpPr>
          <p:cNvPr id="4" name="Espace réservé du pied de page 3"/>
          <p:cNvSpPr>
            <a:spLocks noGrp="1"/>
          </p:cNvSpPr>
          <p:nvPr>
            <p:ph type="ftr" sz="quarter" idx="11"/>
          </p:nvPr>
        </p:nvSpPr>
        <p:spPr/>
        <p:txBody>
          <a:bodyPr/>
          <a:lstStyle/>
          <a:p>
            <a:r>
              <a:rPr lang="fr-CA" dirty="0"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995536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Modèles à la base des politiques d’intégration du </a:t>
            </a:r>
            <a:r>
              <a:rPr lang="fr-CA" dirty="0" smtClean="0"/>
              <a:t>MIFI </a:t>
            </a:r>
            <a:r>
              <a:rPr lang="fr-CA" sz="2000" dirty="0" smtClean="0"/>
              <a:t>( Québec 2014)</a:t>
            </a:r>
            <a:endParaRPr lang="fr-CA" sz="2000" dirty="0"/>
          </a:p>
        </p:txBody>
      </p:sp>
      <p:sp>
        <p:nvSpPr>
          <p:cNvPr id="3" name="Espace réservé du contenu 2"/>
          <p:cNvSpPr>
            <a:spLocks noGrp="1"/>
          </p:cNvSpPr>
          <p:nvPr>
            <p:ph idx="1"/>
          </p:nvPr>
        </p:nvSpPr>
        <p:spPr/>
        <p:txBody>
          <a:bodyPr/>
          <a:lstStyle/>
          <a:p>
            <a:r>
              <a:rPr lang="fr-CA" dirty="0" smtClean="0"/>
              <a:t>Les  </a:t>
            </a:r>
            <a:r>
              <a:rPr lang="fr-CA" dirty="0" smtClean="0"/>
              <a:t>programmes d’intervention du (MIFI) selon trois modèles :</a:t>
            </a:r>
          </a:p>
          <a:p>
            <a:pPr lvl="1"/>
            <a:r>
              <a:rPr lang="fr-CA" sz="2400" dirty="0" smtClean="0"/>
              <a:t>Modèle intercommunautaire </a:t>
            </a:r>
          </a:p>
          <a:p>
            <a:pPr lvl="1"/>
            <a:r>
              <a:rPr lang="fr-CA" sz="2400" dirty="0" smtClean="0"/>
              <a:t>Modèle civique </a:t>
            </a:r>
          </a:p>
          <a:p>
            <a:pPr lvl="1"/>
            <a:r>
              <a:rPr lang="fr-CA" sz="2400" dirty="0" smtClean="0"/>
              <a:t>Modèle interculturel  </a:t>
            </a:r>
          </a:p>
          <a:p>
            <a:r>
              <a:rPr lang="fr-CA" sz="2800" dirty="0" smtClean="0"/>
              <a:t>Un </a:t>
            </a:r>
            <a:r>
              <a:rPr lang="fr-CA" sz="2800" dirty="0"/>
              <a:t>quatrième modèle, le modèle néolibéral.</a:t>
            </a:r>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611902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a:t>
            </a:r>
            <a:r>
              <a:rPr lang="fr-CA" dirty="0"/>
              <a:t>modèle </a:t>
            </a:r>
            <a:r>
              <a:rPr lang="fr-CA" dirty="0" smtClean="0"/>
              <a:t>intercommunautaire </a:t>
            </a:r>
            <a:r>
              <a:rPr lang="fr-CA" dirty="0"/>
              <a:t/>
            </a:r>
            <a:br>
              <a:rPr lang="fr-CA" dirty="0"/>
            </a:br>
            <a:endParaRPr lang="fr-CA" dirty="0"/>
          </a:p>
        </p:txBody>
      </p:sp>
      <p:sp>
        <p:nvSpPr>
          <p:cNvPr id="3" name="Espace réservé du contenu 2"/>
          <p:cNvSpPr>
            <a:spLocks noGrp="1"/>
          </p:cNvSpPr>
          <p:nvPr>
            <p:ph idx="1"/>
          </p:nvPr>
        </p:nvSpPr>
        <p:spPr>
          <a:xfrm>
            <a:off x="1141412" y="1698171"/>
            <a:ext cx="9905999" cy="4093030"/>
          </a:xfrm>
        </p:spPr>
        <p:txBody>
          <a:bodyPr>
            <a:normAutofit/>
          </a:bodyPr>
          <a:lstStyle/>
          <a:p>
            <a:r>
              <a:rPr lang="fr-CA" sz="2800" dirty="0" smtClean="0"/>
              <a:t>Sensibilisation </a:t>
            </a:r>
            <a:r>
              <a:rPr lang="fr-CA" sz="2800" dirty="0"/>
              <a:t>et </a:t>
            </a:r>
            <a:r>
              <a:rPr lang="fr-CA" sz="2800" dirty="0" smtClean="0"/>
              <a:t>formation </a:t>
            </a:r>
            <a:r>
              <a:rPr lang="fr-CA" sz="2800" dirty="0"/>
              <a:t>à la diversité ethnoculturelle </a:t>
            </a:r>
            <a:r>
              <a:rPr lang="fr-CA" sz="2800" dirty="0" smtClean="0"/>
              <a:t>= relations </a:t>
            </a:r>
            <a:r>
              <a:rPr lang="fr-CA" sz="2800" dirty="0"/>
              <a:t>entre les communautés culturelles et la société d’accueil. </a:t>
            </a:r>
            <a:endParaRPr lang="fr-CA" sz="2800" dirty="0" smtClean="0"/>
          </a:p>
          <a:p>
            <a:r>
              <a:rPr lang="fr-CA" sz="2800" dirty="0" smtClean="0"/>
              <a:t>Développer </a:t>
            </a:r>
            <a:r>
              <a:rPr lang="fr-CA" sz="2800" dirty="0"/>
              <a:t>un sentiment d’appartenance au </a:t>
            </a:r>
            <a:r>
              <a:rPr lang="fr-CA" sz="2800" dirty="0" smtClean="0"/>
              <a:t>Québec </a:t>
            </a:r>
          </a:p>
          <a:p>
            <a:r>
              <a:rPr lang="fr-CA" sz="2800" dirty="0" smtClean="0"/>
              <a:t>Respect </a:t>
            </a:r>
            <a:r>
              <a:rPr lang="fr-CA" sz="2800" dirty="0"/>
              <a:t>des différences culturelles de </a:t>
            </a:r>
            <a:r>
              <a:rPr lang="fr-CA" sz="2800" dirty="0" smtClean="0"/>
              <a:t>chacun.</a:t>
            </a:r>
          </a:p>
          <a:p>
            <a:r>
              <a:rPr lang="fr-CA" sz="2800" dirty="0" smtClean="0"/>
              <a:t>Réalisation </a:t>
            </a:r>
            <a:r>
              <a:rPr lang="fr-CA" sz="2800" dirty="0"/>
              <a:t>de projets communs</a:t>
            </a:r>
            <a:r>
              <a:rPr lang="fr-CA" sz="2800" dirty="0" smtClean="0"/>
              <a:t>.</a:t>
            </a:r>
            <a:endParaRPr lang="fr-CA" sz="2800" dirty="0" smtClean="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14155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Le modèle </a:t>
            </a:r>
            <a:r>
              <a:rPr lang="fr-CA" dirty="0" smtClean="0"/>
              <a:t>civique </a:t>
            </a:r>
            <a:endParaRPr lang="fr-CA" dirty="0"/>
          </a:p>
        </p:txBody>
      </p:sp>
      <p:sp>
        <p:nvSpPr>
          <p:cNvPr id="3" name="Espace réservé du contenu 2"/>
          <p:cNvSpPr>
            <a:spLocks noGrp="1"/>
          </p:cNvSpPr>
          <p:nvPr>
            <p:ph idx="1"/>
          </p:nvPr>
        </p:nvSpPr>
        <p:spPr>
          <a:xfrm>
            <a:off x="1866626" y="1577804"/>
            <a:ext cx="9905999" cy="3976915"/>
          </a:xfrm>
        </p:spPr>
        <p:txBody>
          <a:bodyPr>
            <a:normAutofit/>
          </a:bodyPr>
          <a:lstStyle/>
          <a:p>
            <a:r>
              <a:rPr lang="fr-CA" sz="2400" dirty="0" smtClean="0"/>
              <a:t>Rassembler </a:t>
            </a:r>
            <a:r>
              <a:rPr lang="fr-CA" sz="2400" dirty="0"/>
              <a:t>les Québécoises et Québécois plutôt que </a:t>
            </a:r>
            <a:r>
              <a:rPr lang="fr-CA" sz="2400" dirty="0" smtClean="0"/>
              <a:t>les différencier  </a:t>
            </a:r>
          </a:p>
          <a:p>
            <a:r>
              <a:rPr lang="fr-CA" sz="2400" dirty="0" smtClean="0"/>
              <a:t>Programmes </a:t>
            </a:r>
            <a:r>
              <a:rPr lang="fr-CA" sz="2400" dirty="0"/>
              <a:t>de sensibilisation des </a:t>
            </a:r>
            <a:r>
              <a:rPr lang="fr-CA" sz="2400" dirty="0" smtClean="0"/>
              <a:t>immigrants </a:t>
            </a:r>
          </a:p>
          <a:p>
            <a:pPr lvl="1"/>
            <a:r>
              <a:rPr lang="fr-CA" sz="2400" dirty="0" smtClean="0"/>
              <a:t>Responsabilités  </a:t>
            </a:r>
            <a:r>
              <a:rPr lang="fr-CA" sz="2400" dirty="0"/>
              <a:t>civiques </a:t>
            </a:r>
          </a:p>
          <a:p>
            <a:pPr lvl="1"/>
            <a:r>
              <a:rPr lang="fr-CA" sz="2400" dirty="0" smtClean="0"/>
              <a:t>Contrat </a:t>
            </a:r>
            <a:r>
              <a:rPr lang="fr-CA" sz="2400" dirty="0"/>
              <a:t>moral </a:t>
            </a:r>
            <a:endParaRPr lang="fr-CA" sz="2400" dirty="0" smtClean="0"/>
          </a:p>
          <a:p>
            <a:pPr lvl="1"/>
            <a:r>
              <a:rPr lang="fr-CA" sz="2400" dirty="0" smtClean="0"/>
              <a:t>Participation </a:t>
            </a:r>
            <a:r>
              <a:rPr lang="fr-CA" sz="2400" dirty="0"/>
              <a:t>au développement du Québec en tant que membres à part entière. </a:t>
            </a:r>
            <a:endParaRPr lang="fr-CA" sz="2400" dirty="0" smtClean="0"/>
          </a:p>
          <a:p>
            <a:r>
              <a:rPr lang="fr-CA" sz="2400" dirty="0" smtClean="0"/>
              <a:t>Adhésion </a:t>
            </a:r>
            <a:r>
              <a:rPr lang="fr-CA" sz="2400" dirty="0"/>
              <a:t>à une « citoyenneté québécoise </a:t>
            </a:r>
            <a:r>
              <a:rPr lang="fr-CA" sz="2400" dirty="0" smtClean="0"/>
              <a:t>»</a:t>
            </a:r>
            <a:endParaRPr lang="fr-CA" sz="2400" dirty="0" smtClean="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497650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modèle interculturel</a:t>
            </a:r>
            <a:endParaRPr lang="fr-CA" dirty="0"/>
          </a:p>
        </p:txBody>
      </p:sp>
      <p:sp>
        <p:nvSpPr>
          <p:cNvPr id="3" name="Espace réservé du contenu 2"/>
          <p:cNvSpPr>
            <a:spLocks noGrp="1"/>
          </p:cNvSpPr>
          <p:nvPr>
            <p:ph idx="1"/>
          </p:nvPr>
        </p:nvSpPr>
        <p:spPr>
          <a:xfrm>
            <a:off x="1835095" y="1574551"/>
            <a:ext cx="9905999" cy="4122058"/>
          </a:xfrm>
        </p:spPr>
        <p:txBody>
          <a:bodyPr>
            <a:normAutofit/>
          </a:bodyPr>
          <a:lstStyle/>
          <a:p>
            <a:r>
              <a:rPr lang="fr-CA" sz="2400" dirty="0" smtClean="0"/>
              <a:t>Reconnaissance sociale des </a:t>
            </a:r>
            <a:r>
              <a:rPr lang="fr-CA" sz="2400" dirty="0"/>
              <a:t>contributions </a:t>
            </a:r>
            <a:r>
              <a:rPr lang="fr-CA" sz="2400" dirty="0" smtClean="0"/>
              <a:t>culturelles</a:t>
            </a:r>
            <a:r>
              <a:rPr lang="fr-CA" sz="2400" dirty="0"/>
              <a:t>, économiques et sociales des </a:t>
            </a:r>
            <a:r>
              <a:rPr lang="fr-CA" sz="2400" dirty="0" smtClean="0"/>
              <a:t>immigrants. </a:t>
            </a:r>
            <a:endParaRPr lang="fr-CA" sz="2400" dirty="0"/>
          </a:p>
          <a:p>
            <a:r>
              <a:rPr lang="fr-CA" sz="2400" dirty="0" smtClean="0"/>
              <a:t>Dialogue </a:t>
            </a:r>
            <a:r>
              <a:rPr lang="fr-CA" sz="2400" dirty="0"/>
              <a:t>et </a:t>
            </a:r>
            <a:r>
              <a:rPr lang="fr-CA" sz="2400" dirty="0" smtClean="0"/>
              <a:t>communication </a:t>
            </a:r>
            <a:r>
              <a:rPr lang="fr-CA" sz="2400" dirty="0"/>
              <a:t>interculturels pour abolir les distances culturelles et lutter contre la discrimination et le racisme. </a:t>
            </a:r>
            <a:endParaRPr lang="fr-CA" sz="2400" dirty="0" smtClean="0"/>
          </a:p>
          <a:p>
            <a:r>
              <a:rPr lang="fr-CA" sz="2400" dirty="0" smtClean="0"/>
              <a:t>Société </a:t>
            </a:r>
            <a:r>
              <a:rPr lang="fr-CA" sz="2400" dirty="0"/>
              <a:t>inclusive, plurielle et ouverte sur le monde. </a:t>
            </a:r>
            <a:endParaRPr lang="fr-CA" sz="2400" dirty="0" smtClean="0"/>
          </a:p>
          <a:p>
            <a:r>
              <a:rPr lang="fr-CA" sz="2400" dirty="0" smtClean="0"/>
              <a:t>Les activités </a:t>
            </a:r>
            <a:r>
              <a:rPr lang="fr-CA" sz="2400" dirty="0"/>
              <a:t>civique, éducative, sportive, culturelle, familiale ou </a:t>
            </a:r>
            <a:r>
              <a:rPr lang="fr-CA" sz="2400" dirty="0" smtClean="0"/>
              <a:t>communautaire, promotion </a:t>
            </a:r>
            <a:r>
              <a:rPr lang="fr-CA" sz="2400" dirty="0"/>
              <a:t>des valeurs d’égalité, de solidarité et de dignité</a:t>
            </a:r>
            <a:r>
              <a:rPr lang="fr-CA" sz="2400" dirty="0" smtClean="0"/>
              <a:t>.</a:t>
            </a:r>
          </a:p>
          <a:p>
            <a:endParaRPr lang="fr-CA" sz="2400"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21301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7922675" cy="717660"/>
          </a:xfrm>
        </p:spPr>
        <p:txBody>
          <a:bodyPr/>
          <a:lstStyle/>
          <a:p>
            <a:r>
              <a:rPr lang="fr-CA" dirty="0" smtClean="0"/>
              <a:t>Le modèle néolibéral</a:t>
            </a:r>
            <a:endParaRPr lang="fr-CA" dirty="0"/>
          </a:p>
        </p:txBody>
      </p:sp>
      <p:sp>
        <p:nvSpPr>
          <p:cNvPr id="3" name="Espace réservé du contenu 2"/>
          <p:cNvSpPr>
            <a:spLocks noGrp="1"/>
          </p:cNvSpPr>
          <p:nvPr>
            <p:ph idx="1"/>
          </p:nvPr>
        </p:nvSpPr>
        <p:spPr>
          <a:xfrm>
            <a:off x="1141412" y="1550761"/>
            <a:ext cx="9905999" cy="4376056"/>
          </a:xfrm>
        </p:spPr>
        <p:txBody>
          <a:bodyPr>
            <a:noAutofit/>
          </a:bodyPr>
          <a:lstStyle/>
          <a:p>
            <a:r>
              <a:rPr lang="fr-CA" sz="2000" dirty="0" smtClean="0"/>
              <a:t>Dimension  </a:t>
            </a:r>
            <a:r>
              <a:rPr lang="fr-CA" sz="2000" dirty="0"/>
              <a:t>économique =</a:t>
            </a:r>
            <a:r>
              <a:rPr lang="fr-CA" sz="2000" dirty="0" smtClean="0"/>
              <a:t> principale </a:t>
            </a:r>
            <a:r>
              <a:rPr lang="fr-CA" sz="2000" dirty="0"/>
              <a:t>voie </a:t>
            </a:r>
            <a:r>
              <a:rPr lang="fr-CA" sz="2000" dirty="0" smtClean="0"/>
              <a:t>pour </a:t>
            </a:r>
            <a:r>
              <a:rPr lang="fr-CA" sz="2000" dirty="0"/>
              <a:t>une intégration réussie des personnes </a:t>
            </a:r>
            <a:r>
              <a:rPr lang="fr-CA" sz="2000" dirty="0" smtClean="0"/>
              <a:t>immigrantes</a:t>
            </a:r>
            <a:r>
              <a:rPr lang="fr-CA" sz="2000" dirty="0"/>
              <a:t>.</a:t>
            </a:r>
            <a:r>
              <a:rPr lang="fr-CA" sz="2000" dirty="0" smtClean="0"/>
              <a:t> </a:t>
            </a:r>
          </a:p>
          <a:p>
            <a:r>
              <a:rPr lang="fr-CA" sz="2000" dirty="0" smtClean="0"/>
              <a:t>Hausser  </a:t>
            </a:r>
            <a:r>
              <a:rPr lang="fr-CA" sz="2000" dirty="0"/>
              <a:t>le taux d’emploi des personnes immigrantes et d’accélérer leur intégration professionnelle, particulièrement dans les régions</a:t>
            </a:r>
            <a:r>
              <a:rPr lang="fr-CA" sz="2000" dirty="0" smtClean="0"/>
              <a:t>.</a:t>
            </a:r>
          </a:p>
          <a:p>
            <a:r>
              <a:rPr lang="fr-CA" sz="2000" dirty="0" smtClean="0"/>
              <a:t>Services </a:t>
            </a:r>
            <a:r>
              <a:rPr lang="fr-CA" sz="2000" dirty="0"/>
              <a:t>aux entreprises pour les informer du profil de compétences des immigrants et les stratégies de communication pour faire connaître les offres d’emploi . </a:t>
            </a:r>
            <a:endParaRPr lang="fr-CA" sz="2000" dirty="0" smtClean="0"/>
          </a:p>
          <a:p>
            <a:r>
              <a:rPr lang="fr-CA" sz="2000" dirty="0" smtClean="0"/>
              <a:t>Main-d’œuvre </a:t>
            </a:r>
            <a:r>
              <a:rPr lang="fr-CA" sz="2000" dirty="0"/>
              <a:t>étrangère temporaire </a:t>
            </a:r>
            <a:r>
              <a:rPr lang="fr-CA" sz="2000" dirty="0" smtClean="0"/>
              <a:t> </a:t>
            </a:r>
            <a:r>
              <a:rPr lang="fr-CA" sz="2000" dirty="0"/>
              <a:t>de travailleuses et travailleurs non qualifiés, dont le statut légal peut les soumettre à des conditions de travail parfois dénoncées par les organisations communautaires qui sont partenaires du </a:t>
            </a:r>
            <a:r>
              <a:rPr lang="fr-CA" sz="2000" dirty="0" smtClean="0"/>
              <a:t>MIFI.</a:t>
            </a:r>
          </a:p>
          <a:p>
            <a:endParaRPr lang="fr-CA" sz="2400"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94649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18518"/>
            <a:ext cx="9905998" cy="949025"/>
          </a:xfrm>
        </p:spPr>
        <p:txBody>
          <a:bodyPr/>
          <a:lstStyle/>
          <a:p>
            <a:pPr algn="ctr"/>
            <a:r>
              <a:rPr lang="fr-CA" dirty="0" smtClean="0"/>
              <a:t>    Défis  </a:t>
            </a:r>
            <a:r>
              <a:rPr lang="fr-CA" dirty="0" smtClean="0"/>
              <a:t>pour les immigrants</a:t>
            </a:r>
            <a:endParaRPr lang="fr-CA" dirty="0"/>
          </a:p>
        </p:txBody>
      </p:sp>
      <p:sp>
        <p:nvSpPr>
          <p:cNvPr id="3" name="Espace réservé du contenu 2"/>
          <p:cNvSpPr>
            <a:spLocks noGrp="1"/>
          </p:cNvSpPr>
          <p:nvPr>
            <p:ph idx="1"/>
          </p:nvPr>
        </p:nvSpPr>
        <p:spPr>
          <a:xfrm>
            <a:off x="1582847" y="1567543"/>
            <a:ext cx="9905999" cy="4223658"/>
          </a:xfrm>
        </p:spPr>
        <p:txBody>
          <a:bodyPr>
            <a:normAutofit fontScale="92500" lnSpcReduction="20000"/>
          </a:bodyPr>
          <a:lstStyle/>
          <a:p>
            <a:pPr lvl="0"/>
            <a:r>
              <a:rPr lang="fr-CA" sz="2400" dirty="0" smtClean="0"/>
              <a:t>La </a:t>
            </a:r>
            <a:r>
              <a:rPr lang="fr-CA" sz="2400" dirty="0"/>
              <a:t>déqualification, la difficile mobilité professionnelle et le plafond de verre  </a:t>
            </a:r>
          </a:p>
          <a:p>
            <a:pPr lvl="0"/>
            <a:r>
              <a:rPr lang="fr-CA" sz="2400" dirty="0" smtClean="0"/>
              <a:t>La </a:t>
            </a:r>
            <a:r>
              <a:rPr lang="fr-CA" sz="2400" dirty="0"/>
              <a:t>francisation (à temps plein, à temps partiel), mais aussi des formations adaptées en milieu de travail</a:t>
            </a:r>
            <a:r>
              <a:rPr lang="fr-CA" sz="2400" dirty="0" smtClean="0"/>
              <a:t>.</a:t>
            </a:r>
            <a:r>
              <a:rPr lang="fr-CA" sz="2400" dirty="0"/>
              <a:t> </a:t>
            </a:r>
          </a:p>
          <a:p>
            <a:pPr lvl="0"/>
            <a:r>
              <a:rPr lang="fr-CA" sz="2400" dirty="0" smtClean="0"/>
              <a:t>La </a:t>
            </a:r>
            <a:r>
              <a:rPr lang="fr-CA" sz="2400" dirty="0"/>
              <a:t>maîtrise de </a:t>
            </a:r>
            <a:r>
              <a:rPr lang="fr-CA" sz="2400" dirty="0" smtClean="0"/>
              <a:t>l’anglais </a:t>
            </a:r>
            <a:r>
              <a:rPr lang="fr-CA" sz="2400" dirty="0"/>
              <a:t>comme un défi supplémentaire pour certaines </a:t>
            </a:r>
            <a:r>
              <a:rPr lang="fr-CA" sz="2400" dirty="0" smtClean="0"/>
              <a:t>professions </a:t>
            </a:r>
            <a:r>
              <a:rPr lang="fr-CA" sz="2400" dirty="0"/>
              <a:t>à Montréal</a:t>
            </a:r>
            <a:r>
              <a:rPr lang="fr-CA" sz="2400" dirty="0" smtClean="0"/>
              <a:t>.</a:t>
            </a:r>
            <a:endParaRPr lang="fr-CA" sz="2400" dirty="0"/>
          </a:p>
          <a:p>
            <a:pPr lvl="0"/>
            <a:r>
              <a:rPr lang="fr-CA" sz="2400" dirty="0" smtClean="0"/>
              <a:t>Être </a:t>
            </a:r>
            <a:r>
              <a:rPr lang="fr-CA" sz="2400" dirty="0"/>
              <a:t>peu scolarisé, </a:t>
            </a:r>
            <a:r>
              <a:rPr lang="fr-CA" sz="2400" dirty="0" smtClean="0"/>
              <a:t>être </a:t>
            </a:r>
            <a:r>
              <a:rPr lang="fr-CA" sz="2400" dirty="0"/>
              <a:t>une minorité visible ou </a:t>
            </a:r>
            <a:r>
              <a:rPr lang="fr-CA" sz="2400" dirty="0" err="1"/>
              <a:t>racisée</a:t>
            </a:r>
            <a:r>
              <a:rPr lang="fr-CA" sz="2400" dirty="0"/>
              <a:t>, </a:t>
            </a:r>
            <a:r>
              <a:rPr lang="fr-CA" sz="2400" dirty="0" smtClean="0"/>
              <a:t> </a:t>
            </a:r>
            <a:r>
              <a:rPr lang="fr-CA" sz="2400" dirty="0"/>
              <a:t>responsabilités familiales – dont la conciliation famille-travail, et/ou le fait d’être une femme.</a:t>
            </a:r>
          </a:p>
          <a:p>
            <a:pPr lvl="0"/>
            <a:r>
              <a:rPr lang="fr-CA" sz="2400" dirty="0" smtClean="0"/>
              <a:t>Accessibilité en </a:t>
            </a:r>
            <a:r>
              <a:rPr lang="fr-CA" sz="2400" dirty="0"/>
              <a:t>service de garde </a:t>
            </a:r>
            <a:r>
              <a:rPr lang="fr-CA" sz="2400" dirty="0" smtClean="0"/>
              <a:t>et au logement.</a:t>
            </a:r>
            <a:r>
              <a:rPr lang="fr-CA" sz="2400" dirty="0"/>
              <a:t> </a:t>
            </a:r>
          </a:p>
          <a:p>
            <a:pPr lvl="0"/>
            <a:r>
              <a:rPr lang="fr-CA" sz="2400" dirty="0" smtClean="0"/>
              <a:t>Statuts </a:t>
            </a:r>
            <a:r>
              <a:rPr lang="fr-CA" sz="2400" dirty="0"/>
              <a:t>d’immigration temporaires; l’accès à des emplois « décents » ou « de qualité; le maintien en </a:t>
            </a:r>
            <a:r>
              <a:rPr lang="fr-CA" sz="2400" dirty="0" smtClean="0"/>
              <a:t>emploi.</a:t>
            </a:r>
            <a:endParaRPr lang="fr-CA" sz="2400" dirty="0"/>
          </a:p>
          <a:p>
            <a:endParaRPr lang="fr-CA"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797029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6" y="624110"/>
            <a:ext cx="7616286" cy="763256"/>
          </a:xfrm>
        </p:spPr>
        <p:txBody>
          <a:bodyPr/>
          <a:lstStyle/>
          <a:p>
            <a:pPr algn="ctr"/>
            <a:r>
              <a:rPr lang="fr-CA" dirty="0" smtClean="0"/>
              <a:t> </a:t>
            </a:r>
            <a:r>
              <a:rPr lang="fr-CA" dirty="0" smtClean="0"/>
              <a:t>Défis</a:t>
            </a:r>
            <a:r>
              <a:rPr lang="fr-CA" dirty="0" smtClean="0"/>
              <a:t> </a:t>
            </a:r>
            <a:r>
              <a:rPr lang="fr-CA" dirty="0" smtClean="0"/>
              <a:t>pour les municipalités</a:t>
            </a:r>
            <a:endParaRPr lang="fr-CA" dirty="0"/>
          </a:p>
        </p:txBody>
      </p:sp>
      <p:sp>
        <p:nvSpPr>
          <p:cNvPr id="3" name="Espace réservé du contenu 2"/>
          <p:cNvSpPr>
            <a:spLocks noGrp="1"/>
          </p:cNvSpPr>
          <p:nvPr>
            <p:ph idx="1"/>
          </p:nvPr>
        </p:nvSpPr>
        <p:spPr>
          <a:xfrm>
            <a:off x="2589212" y="1576552"/>
            <a:ext cx="8915400" cy="3515710"/>
          </a:xfrm>
        </p:spPr>
        <p:txBody>
          <a:bodyPr>
            <a:normAutofit/>
          </a:bodyPr>
          <a:lstStyle/>
          <a:p>
            <a:r>
              <a:rPr lang="fr-CA" sz="2400" dirty="0" smtClean="0"/>
              <a:t>Externalisation des dépenses: infrastructures, impact environnemental </a:t>
            </a:r>
          </a:p>
          <a:p>
            <a:r>
              <a:rPr lang="fr-CA" sz="2400" dirty="0" smtClean="0"/>
              <a:t>Disponibilité de logements, avantages taxes municipales</a:t>
            </a:r>
          </a:p>
          <a:p>
            <a:r>
              <a:rPr lang="fr-CA" sz="2400" dirty="0" smtClean="0"/>
              <a:t>Changements de zonage pour les nouvelles entreprises,</a:t>
            </a:r>
          </a:p>
          <a:p>
            <a:r>
              <a:rPr lang="fr-CA" sz="2400" dirty="0" smtClean="0"/>
              <a:t>Fermeture d’usines et relocalisation de la main-d’œuvre</a:t>
            </a:r>
          </a:p>
          <a:p>
            <a:r>
              <a:rPr lang="fr-CA" sz="2400" dirty="0" smtClean="0"/>
              <a:t>Mise en œuvre de stratégies pour une meilleure rétention</a:t>
            </a:r>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137378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Contexte de la présentation</a:t>
            </a:r>
            <a:endParaRPr lang="fr-CA" dirty="0"/>
          </a:p>
        </p:txBody>
      </p:sp>
      <p:sp>
        <p:nvSpPr>
          <p:cNvPr id="3" name="Espace réservé du contenu 2"/>
          <p:cNvSpPr>
            <a:spLocks noGrp="1"/>
          </p:cNvSpPr>
          <p:nvPr>
            <p:ph idx="1"/>
          </p:nvPr>
        </p:nvSpPr>
        <p:spPr/>
        <p:txBody>
          <a:bodyPr>
            <a:normAutofit/>
          </a:bodyPr>
          <a:lstStyle/>
          <a:p>
            <a:r>
              <a:rPr lang="fr-CA" sz="2800" dirty="0" smtClean="0"/>
              <a:t>Mosaïque inclusive</a:t>
            </a:r>
          </a:p>
          <a:p>
            <a:r>
              <a:rPr lang="fr-CA" sz="2800" dirty="0" smtClean="0"/>
              <a:t>Diversité ou différence </a:t>
            </a:r>
          </a:p>
          <a:p>
            <a:r>
              <a:rPr lang="fr-CA" sz="2800" dirty="0" smtClean="0"/>
              <a:t>Choc discriminatoire.</a:t>
            </a:r>
          </a:p>
          <a:p>
            <a:r>
              <a:rPr lang="fr-CA" sz="2800" dirty="0" smtClean="0"/>
              <a:t> Programme Équité</a:t>
            </a:r>
            <a:r>
              <a:rPr lang="fr-CA" sz="2800" dirty="0"/>
              <a:t>, Diversité, Inclusion ou </a:t>
            </a:r>
            <a:r>
              <a:rPr lang="fr-CA" sz="2800" dirty="0" smtClean="0"/>
              <a:t>Programme </a:t>
            </a:r>
            <a:r>
              <a:rPr lang="fr-CA" sz="2800" dirty="0"/>
              <a:t>d’accès à </a:t>
            </a:r>
            <a:r>
              <a:rPr lang="fr-CA" sz="2800" dirty="0" smtClean="0"/>
              <a:t>l’Égalité</a:t>
            </a:r>
            <a:endParaRPr lang="fr-CA" sz="2800" dirty="0"/>
          </a:p>
          <a:p>
            <a:r>
              <a:rPr lang="fr-CA" sz="2800" dirty="0" smtClean="0"/>
              <a:t>Modèles d’intégration </a:t>
            </a:r>
          </a:p>
          <a:p>
            <a:r>
              <a:rPr lang="fr-CA" sz="2800" dirty="0" smtClean="0"/>
              <a:t>Espace social et organisations communautaire .  </a:t>
            </a:r>
          </a:p>
          <a:p>
            <a:endParaRPr lang="fr-CA" sz="2800" dirty="0" smtClean="0"/>
          </a:p>
          <a:p>
            <a:endParaRPr lang="fr-CA" sz="2800"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57745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696" y="259222"/>
            <a:ext cx="11379200" cy="758952"/>
          </a:xfrm>
        </p:spPr>
        <p:txBody>
          <a:bodyPr>
            <a:normAutofit fontScale="90000"/>
          </a:bodyPr>
          <a:lstStyle/>
          <a:p>
            <a:pPr algn="ctr"/>
            <a:r>
              <a:rPr lang="fr-CA" dirty="0" smtClean="0">
                <a:solidFill>
                  <a:schemeClr val="tx1"/>
                </a:solidFill>
              </a:rPr>
              <a:t>Cohésion sociale segmentée par </a:t>
            </a:r>
            <a:br>
              <a:rPr lang="fr-CA" dirty="0" smtClean="0">
                <a:solidFill>
                  <a:schemeClr val="tx1"/>
                </a:solidFill>
              </a:rPr>
            </a:br>
            <a:r>
              <a:rPr lang="fr-CA" dirty="0" smtClean="0">
                <a:solidFill>
                  <a:schemeClr val="tx1"/>
                </a:solidFill>
              </a:rPr>
              <a:t>auto-référencement</a:t>
            </a:r>
            <a:r>
              <a:rPr lang="fr-CA" dirty="0">
                <a:solidFill>
                  <a:schemeClr val="tx1"/>
                </a:solidFill>
              </a:rPr>
              <a:t>.</a:t>
            </a:r>
          </a:p>
        </p:txBody>
      </p:sp>
      <p:sp>
        <p:nvSpPr>
          <p:cNvPr id="3" name="Espace réservé du contenu 2"/>
          <p:cNvSpPr>
            <a:spLocks noGrp="1"/>
          </p:cNvSpPr>
          <p:nvPr>
            <p:ph idx="1"/>
          </p:nvPr>
        </p:nvSpPr>
        <p:spPr/>
        <p:txBody>
          <a:bodyPr/>
          <a:lstStyle/>
          <a:p>
            <a:pPr marL="0" indent="0" algn="ctr">
              <a:buNone/>
            </a:pPr>
            <a:r>
              <a:rPr lang="fr-CA" dirty="0" smtClean="0">
                <a:solidFill>
                  <a:schemeClr val="tx1"/>
                </a:solidFill>
              </a:rPr>
              <a:t>municipalités</a:t>
            </a:r>
            <a:r>
              <a:rPr lang="fr-CA" dirty="0" smtClean="0">
                <a:solidFill>
                  <a:schemeClr val="tx1"/>
                </a:solidFill>
              </a:rPr>
              <a:t>/organismes publics/ONG/recherche</a:t>
            </a:r>
            <a:endParaRPr lang="fr-CA" dirty="0">
              <a:solidFill>
                <a:schemeClr val="tx1"/>
              </a:solidFill>
            </a:endParaRPr>
          </a:p>
        </p:txBody>
      </p:sp>
      <p:grpSp>
        <p:nvGrpSpPr>
          <p:cNvPr id="11" name="Groupe 10"/>
          <p:cNvGrpSpPr/>
          <p:nvPr/>
        </p:nvGrpSpPr>
        <p:grpSpPr>
          <a:xfrm>
            <a:off x="3712501" y="3766023"/>
            <a:ext cx="5130168" cy="1673080"/>
            <a:chOff x="3712501" y="3766023"/>
            <a:chExt cx="5130168" cy="1848706"/>
          </a:xfrm>
        </p:grpSpPr>
        <p:sp>
          <p:nvSpPr>
            <p:cNvPr id="4" name="Triangle isocèle 3"/>
            <p:cNvSpPr>
              <a:spLocks/>
            </p:cNvSpPr>
            <p:nvPr/>
          </p:nvSpPr>
          <p:spPr>
            <a:xfrm>
              <a:off x="3712501" y="3892280"/>
              <a:ext cx="1697284" cy="17224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riangle isocèle 4"/>
            <p:cNvSpPr/>
            <p:nvPr/>
          </p:nvSpPr>
          <p:spPr>
            <a:xfrm>
              <a:off x="4830021" y="3910400"/>
              <a:ext cx="1623665" cy="170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riangle isocèle 5"/>
            <p:cNvSpPr/>
            <p:nvPr/>
          </p:nvSpPr>
          <p:spPr>
            <a:xfrm>
              <a:off x="5826568" y="3766023"/>
              <a:ext cx="1744638" cy="1848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riangle isocèle 6"/>
            <p:cNvSpPr/>
            <p:nvPr/>
          </p:nvSpPr>
          <p:spPr>
            <a:xfrm>
              <a:off x="6839633" y="3766024"/>
              <a:ext cx="2003036" cy="18487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dirty="0"/>
            </a:p>
          </p:txBody>
        </p:sp>
      </p:grpSp>
      <p:sp>
        <p:nvSpPr>
          <p:cNvPr id="9" name="Espace réservé du pied de page 8"/>
          <p:cNvSpPr>
            <a:spLocks noGrp="1"/>
          </p:cNvSpPr>
          <p:nvPr>
            <p:ph type="ftr" sz="quarter" idx="11"/>
          </p:nvPr>
        </p:nvSpPr>
        <p:spPr/>
        <p:txBody>
          <a:bodyPr/>
          <a:lstStyle/>
          <a:p>
            <a:r>
              <a:rPr lang="fr-CA" smtClean="0"/>
              <a:t>Guy Drudi La Maisonnée 2 novembre 2023</a:t>
            </a:r>
            <a:endParaRPr lang="fr-CA"/>
          </a:p>
        </p:txBody>
      </p:sp>
      <p:sp>
        <p:nvSpPr>
          <p:cNvPr id="10" name="Espace réservé du numéro de diapositive 9"/>
          <p:cNvSpPr>
            <a:spLocks noGrp="1"/>
          </p:cNvSpPr>
          <p:nvPr>
            <p:ph type="sldNum" sz="quarter" idx="12"/>
          </p:nvPr>
        </p:nvSpPr>
        <p:spPr/>
        <p:txBody>
          <a:bodyPr/>
          <a:lstStyle/>
          <a:p>
            <a:fld id="{3CA9F57C-367A-4AF3-9C33-CBBBBACBD3F7}" type="slidenum">
              <a:rPr lang="fr-CA" smtClean="0"/>
              <a:t>20</a:t>
            </a:fld>
            <a:endParaRPr lang="fr-CA"/>
          </a:p>
        </p:txBody>
      </p:sp>
    </p:spTree>
    <p:extLst>
      <p:ext uri="{BB962C8B-B14F-4D97-AF65-F5344CB8AC3E}">
        <p14:creationId xmlns:p14="http://schemas.microsoft.com/office/powerpoint/2010/main" val="292062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6553" y="624110"/>
            <a:ext cx="9928060" cy="1280890"/>
          </a:xfrm>
        </p:spPr>
        <p:txBody>
          <a:bodyPr>
            <a:normAutofit/>
          </a:bodyPr>
          <a:lstStyle/>
          <a:p>
            <a:pPr algn="ctr"/>
            <a:r>
              <a:rPr lang="fr-CA" sz="2800" dirty="0" smtClean="0"/>
              <a:t>Cohésion sociale fondées sur  </a:t>
            </a:r>
            <a:r>
              <a:rPr lang="fr-CA" sz="2800" dirty="0" smtClean="0"/>
              <a:t/>
            </a:r>
            <a:br>
              <a:rPr lang="fr-CA" sz="2800" dirty="0" smtClean="0"/>
            </a:br>
            <a:r>
              <a:rPr lang="fr-CA" sz="2800" dirty="0" smtClean="0"/>
              <a:t>la </a:t>
            </a:r>
            <a:r>
              <a:rPr lang="fr-CA" sz="2800" dirty="0" smtClean="0"/>
              <a:t>confiance et la familiarité. </a:t>
            </a:r>
            <a:r>
              <a:rPr lang="fr-CA" sz="1600" dirty="0" smtClean="0"/>
              <a:t>(</a:t>
            </a:r>
            <a:r>
              <a:rPr lang="fr-CA" sz="1600" dirty="0" err="1" smtClean="0"/>
              <a:t>Luhmann</a:t>
            </a:r>
            <a:r>
              <a:rPr lang="fr-CA" sz="1600" dirty="0" smtClean="0"/>
              <a:t>, 2006)</a:t>
            </a:r>
            <a:endParaRPr lang="fr-CA" sz="1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49200901"/>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p:cNvSpPr>
            <a:spLocks noGrp="1"/>
          </p:cNvSpPr>
          <p:nvPr>
            <p:ph type="ftr" sz="quarter" idx="11"/>
          </p:nvPr>
        </p:nvSpPr>
        <p:spPr/>
        <p:txBody>
          <a:bodyPr/>
          <a:lstStyle/>
          <a:p>
            <a:r>
              <a:rPr lang="fr-CA" smtClean="0"/>
              <a:t>Guy Drudi La Maisonnée 2 novembre 2023</a:t>
            </a:r>
            <a:endParaRPr lang="fr-CA"/>
          </a:p>
        </p:txBody>
      </p:sp>
      <p:sp>
        <p:nvSpPr>
          <p:cNvPr id="5" name="Espace réservé du numéro de diapositive 4"/>
          <p:cNvSpPr>
            <a:spLocks noGrp="1"/>
          </p:cNvSpPr>
          <p:nvPr>
            <p:ph type="sldNum" sz="quarter" idx="12"/>
          </p:nvPr>
        </p:nvSpPr>
        <p:spPr/>
        <p:txBody>
          <a:bodyPr/>
          <a:lstStyle/>
          <a:p>
            <a:fld id="{3CA9F57C-367A-4AF3-9C33-CBBBBACBD3F7}" type="slidenum">
              <a:rPr lang="fr-CA" smtClean="0"/>
              <a:t>21</a:t>
            </a:fld>
            <a:endParaRPr lang="fr-CA"/>
          </a:p>
        </p:txBody>
      </p:sp>
    </p:spTree>
    <p:extLst>
      <p:ext uri="{BB962C8B-B14F-4D97-AF65-F5344CB8AC3E}">
        <p14:creationId xmlns:p14="http://schemas.microsoft.com/office/powerpoint/2010/main" val="290511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Espace social et organisations communautaires</a:t>
            </a:r>
            <a:endParaRPr lang="fr-CA" dirty="0"/>
          </a:p>
        </p:txBody>
      </p:sp>
      <p:sp>
        <p:nvSpPr>
          <p:cNvPr id="3" name="Espace réservé du contenu 2"/>
          <p:cNvSpPr>
            <a:spLocks noGrp="1"/>
          </p:cNvSpPr>
          <p:nvPr>
            <p:ph idx="1"/>
          </p:nvPr>
        </p:nvSpPr>
        <p:spPr/>
        <p:txBody>
          <a:bodyPr>
            <a:normAutofit fontScale="77500" lnSpcReduction="20000"/>
          </a:bodyPr>
          <a:lstStyle/>
          <a:p>
            <a:r>
              <a:rPr lang="fr-CA" sz="3200" dirty="0" smtClean="0"/>
              <a:t>Espace </a:t>
            </a:r>
            <a:r>
              <a:rPr lang="fr-CA" sz="3200" dirty="0"/>
              <a:t>de participation à la société</a:t>
            </a:r>
            <a:endParaRPr lang="fr-CA" sz="3200" dirty="0" smtClean="0"/>
          </a:p>
          <a:p>
            <a:pPr lvl="1"/>
            <a:r>
              <a:rPr lang="fr-CA" sz="2800" dirty="0" smtClean="0"/>
              <a:t>Approche  </a:t>
            </a:r>
            <a:r>
              <a:rPr lang="fr-CA" sz="2800" dirty="0"/>
              <a:t>communautaire : réparation sociale; médiation sociale; recherche sociale </a:t>
            </a:r>
            <a:endParaRPr lang="fr-CA" sz="2800" dirty="0" smtClean="0"/>
          </a:p>
          <a:p>
            <a:pPr lvl="1"/>
            <a:r>
              <a:rPr lang="fr-CA" sz="2800" dirty="0" smtClean="0"/>
              <a:t>Importance  </a:t>
            </a:r>
            <a:r>
              <a:rPr lang="fr-CA" sz="2800" dirty="0"/>
              <a:t>des organismes communautaires pour surmonter le choc discriminatoire et créer une cohésion sociale inclusive. </a:t>
            </a:r>
            <a:endParaRPr lang="fr-CA" sz="2800" dirty="0" smtClean="0"/>
          </a:p>
          <a:p>
            <a:pPr lvl="1"/>
            <a:r>
              <a:rPr lang="fr-CA" sz="2800" dirty="0" smtClean="0"/>
              <a:t>Élaboration d’un </a:t>
            </a:r>
            <a:r>
              <a:rPr lang="fr-CA" sz="2800" dirty="0"/>
              <a:t>capital social </a:t>
            </a:r>
            <a:r>
              <a:rPr lang="fr-CA" sz="2800" dirty="0" smtClean="0"/>
              <a:t>transculturel (</a:t>
            </a:r>
            <a:r>
              <a:rPr lang="fr-CA" sz="2800" dirty="0" err="1" smtClean="0"/>
              <a:t>Mansouri</a:t>
            </a:r>
            <a:r>
              <a:rPr lang="fr-CA" sz="2800" dirty="0" smtClean="0"/>
              <a:t> 2023)  </a:t>
            </a:r>
            <a:r>
              <a:rPr lang="fr-CA" sz="2800" dirty="0"/>
              <a:t>et </a:t>
            </a:r>
            <a:r>
              <a:rPr lang="fr-CA" sz="2800" dirty="0" err="1" smtClean="0"/>
              <a:t>pluriscope</a:t>
            </a:r>
            <a:r>
              <a:rPr lang="fr-CA" sz="2800" dirty="0" smtClean="0"/>
              <a:t> (</a:t>
            </a:r>
            <a:r>
              <a:rPr lang="fr-CA" sz="2800" dirty="0" err="1" smtClean="0"/>
              <a:t>Boily</a:t>
            </a:r>
            <a:r>
              <a:rPr lang="fr-CA" sz="2800" dirty="0" smtClean="0"/>
              <a:t> 2012) </a:t>
            </a:r>
            <a:r>
              <a:rPr lang="fr-CA" sz="2800" dirty="0"/>
              <a:t>et amorcer des identités </a:t>
            </a:r>
            <a:r>
              <a:rPr lang="fr-CA" sz="2800" dirty="0" smtClean="0"/>
              <a:t>passerelles (Barry,2023) </a:t>
            </a:r>
            <a:r>
              <a:rPr lang="fr-CA" sz="2800" dirty="0"/>
              <a:t>ou </a:t>
            </a:r>
            <a:r>
              <a:rPr lang="fr-CA" sz="2800" dirty="0" smtClean="0"/>
              <a:t>égo-écologiques </a:t>
            </a:r>
            <a:r>
              <a:rPr lang="fr-CA" sz="2800" dirty="0" err="1" smtClean="0"/>
              <a:t>Zavalloni</a:t>
            </a:r>
            <a:r>
              <a:rPr lang="fr-CA" sz="2800" dirty="0" smtClean="0"/>
              <a:t> (1984)  </a:t>
            </a:r>
            <a:r>
              <a:rPr lang="fr-CA" sz="2800" dirty="0"/>
              <a:t>incarnant la super diversité de </a:t>
            </a:r>
            <a:r>
              <a:rPr lang="fr-CA" sz="2800" dirty="0" err="1" smtClean="0"/>
              <a:t>Vertovec</a:t>
            </a:r>
            <a:r>
              <a:rPr lang="fr-CA" sz="2800" dirty="0" smtClean="0"/>
              <a:t> (2007). </a:t>
            </a:r>
          </a:p>
          <a:p>
            <a:pPr lvl="1"/>
            <a:r>
              <a:rPr lang="fr-CA" sz="2800" dirty="0" smtClean="0"/>
              <a:t>Appartenance </a:t>
            </a:r>
            <a:r>
              <a:rPr lang="fr-CA" sz="2800" dirty="0"/>
              <a:t>à des identités </a:t>
            </a:r>
            <a:r>
              <a:rPr lang="fr-CA" sz="2800" dirty="0" smtClean="0"/>
              <a:t>multiples (White 2015)</a:t>
            </a:r>
            <a:endParaRPr lang="fr-CA" sz="2800" dirty="0"/>
          </a:p>
          <a:p>
            <a:pPr lvl="1"/>
            <a:endParaRPr lang="fr-CA" sz="2800" dirty="0" smtClean="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53211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9740" y="128498"/>
            <a:ext cx="8911687" cy="790773"/>
          </a:xfrm>
        </p:spPr>
        <p:txBody>
          <a:bodyPr/>
          <a:lstStyle/>
          <a:p>
            <a:pPr algn="ctr"/>
            <a:r>
              <a:rPr lang="fr-CA" dirty="0" smtClean="0">
                <a:solidFill>
                  <a:schemeClr val="tx1"/>
                </a:solidFill>
              </a:rPr>
              <a:t>Références </a:t>
            </a:r>
            <a:endParaRPr lang="fr-CA" dirty="0">
              <a:solidFill>
                <a:schemeClr val="tx1"/>
              </a:solidFill>
            </a:endParaRPr>
          </a:p>
        </p:txBody>
      </p:sp>
      <p:sp>
        <p:nvSpPr>
          <p:cNvPr id="3" name="Espace réservé du contenu 2"/>
          <p:cNvSpPr>
            <a:spLocks noGrp="1"/>
          </p:cNvSpPr>
          <p:nvPr>
            <p:ph idx="1"/>
          </p:nvPr>
        </p:nvSpPr>
        <p:spPr>
          <a:xfrm>
            <a:off x="1604580" y="1089351"/>
            <a:ext cx="9868740" cy="5147854"/>
          </a:xfrm>
        </p:spPr>
        <p:txBody>
          <a:bodyPr>
            <a:normAutofit fontScale="92500" lnSpcReduction="10000"/>
          </a:bodyPr>
          <a:lstStyle/>
          <a:p>
            <a:pPr>
              <a:lnSpc>
                <a:spcPct val="120000"/>
              </a:lnSpc>
            </a:pPr>
            <a:r>
              <a:rPr lang="fr-CA" sz="1900" dirty="0" smtClean="0">
                <a:solidFill>
                  <a:schemeClr val="tx1"/>
                </a:solidFill>
              </a:rPr>
              <a:t>Ajari</a:t>
            </a:r>
            <a:r>
              <a:rPr lang="fr-CA" sz="1900" dirty="0">
                <a:solidFill>
                  <a:schemeClr val="tx1"/>
                </a:solidFill>
              </a:rPr>
              <a:t>, N. (2019).  </a:t>
            </a:r>
            <a:r>
              <a:rPr lang="fr-CA" sz="1900" i="1" dirty="0">
                <a:solidFill>
                  <a:schemeClr val="tx1"/>
                </a:solidFill>
              </a:rPr>
              <a:t>La dignité ou la mort. Éthique et politique de la race. Les empêcheurs de penser en rond</a:t>
            </a:r>
            <a:r>
              <a:rPr lang="fr-CA" sz="1900" dirty="0">
                <a:solidFill>
                  <a:schemeClr val="tx1"/>
                </a:solidFill>
              </a:rPr>
              <a:t>. La découverte. 338p </a:t>
            </a:r>
            <a:endParaRPr lang="fr-CA" sz="1900" dirty="0" smtClean="0">
              <a:solidFill>
                <a:schemeClr val="tx1"/>
              </a:solidFill>
            </a:endParaRPr>
          </a:p>
          <a:p>
            <a:pPr>
              <a:lnSpc>
                <a:spcPct val="120000"/>
              </a:lnSpc>
            </a:pPr>
            <a:r>
              <a:rPr lang="fr-CA" sz="2000" dirty="0"/>
              <a:t>Barry, Amadou </a:t>
            </a:r>
            <a:r>
              <a:rPr lang="fr-CA" sz="2000" dirty="0" err="1"/>
              <a:t>Sadjo</a:t>
            </a:r>
            <a:r>
              <a:rPr lang="fr-CA" sz="2000" dirty="0"/>
              <a:t>. Diversité culturelle et immigration: Des identités passerelles pour faire société. Éditions XYZ, 2023. 163 p</a:t>
            </a:r>
            <a:r>
              <a:rPr lang="fr-CA" sz="2000" dirty="0" smtClean="0"/>
              <a:t>.</a:t>
            </a:r>
          </a:p>
          <a:p>
            <a:pPr>
              <a:lnSpc>
                <a:spcPct val="120000"/>
              </a:lnSpc>
            </a:pPr>
            <a:r>
              <a:rPr lang="fr-CA" dirty="0" err="1"/>
              <a:t>Boily</a:t>
            </a:r>
            <a:r>
              <a:rPr lang="fr-CA" dirty="0"/>
              <a:t>, Frédéric. « Retour sur la Commission Bouchard-Taylor ou les difficultés de fonder l’avenir sur le pluralisme intégrateur ». International Journal of Canadian </a:t>
            </a:r>
            <a:r>
              <a:rPr lang="fr-CA" dirty="0" err="1"/>
              <a:t>Studies</a:t>
            </a:r>
            <a:r>
              <a:rPr lang="fr-CA" dirty="0"/>
              <a:t>, nᵒ 45‑46 (2012): 219. </a:t>
            </a:r>
            <a:r>
              <a:rPr lang="fr-CA" dirty="0">
                <a:hlinkClick r:id="rId2"/>
              </a:rPr>
              <a:t>https://doi.org/10.7202/1009904ar</a:t>
            </a:r>
            <a:r>
              <a:rPr lang="fr-CA" dirty="0"/>
              <a:t>.</a:t>
            </a:r>
          </a:p>
          <a:p>
            <a:pPr>
              <a:lnSpc>
                <a:spcPct val="120000"/>
              </a:lnSpc>
            </a:pPr>
            <a:r>
              <a:rPr lang="fr-CA" sz="2000" dirty="0"/>
              <a:t>Drudi, G. (2022). « Organisations communautaires et participation sociale. » Chapitre dans Bob White, Jorge Frozzini (</a:t>
            </a:r>
            <a:r>
              <a:rPr lang="fr-CA" sz="2000" dirty="0" err="1"/>
              <a:t>Dir</a:t>
            </a:r>
            <a:r>
              <a:rPr lang="fr-CA" sz="2000" dirty="0"/>
              <a:t>), </a:t>
            </a:r>
            <a:r>
              <a:rPr lang="fr-CA" sz="2000" i="1" dirty="0"/>
              <a:t> Villes interculturelles au Québec: pratiques d’inclusion en contexte pluriethnique.</a:t>
            </a:r>
            <a:r>
              <a:rPr lang="fr-CA" sz="2000" dirty="0"/>
              <a:t> Coll. Pluralismes. Presses de l’Université de Montréal. </a:t>
            </a:r>
            <a:r>
              <a:rPr lang="fr-CA" sz="2000" u="sng" dirty="0">
                <a:hlinkClick r:id="rId3"/>
              </a:rPr>
              <a:t>https://</a:t>
            </a:r>
            <a:r>
              <a:rPr lang="fr-CA" sz="2000" u="sng" dirty="0" smtClean="0">
                <a:hlinkClick r:id="rId3"/>
              </a:rPr>
              <a:t>www.puq.ca/catalogue/livres/villes-interculturelles-quebec-4261.html</a:t>
            </a:r>
            <a:endParaRPr lang="fr-CA" sz="2000" u="sng" dirty="0" smtClean="0"/>
          </a:p>
          <a:p>
            <a:pPr>
              <a:lnSpc>
                <a:spcPct val="120000"/>
              </a:lnSpc>
            </a:pPr>
            <a:r>
              <a:rPr lang="fr-CA" sz="2000" dirty="0" err="1">
                <a:solidFill>
                  <a:schemeClr val="tx1"/>
                </a:solidFill>
              </a:rPr>
              <a:t>Luhmann</a:t>
            </a:r>
            <a:r>
              <a:rPr lang="fr-CA" sz="2000" dirty="0">
                <a:solidFill>
                  <a:schemeClr val="tx1"/>
                </a:solidFill>
              </a:rPr>
              <a:t>, N. (2006). </a:t>
            </a:r>
            <a:r>
              <a:rPr lang="fr-CA" sz="2000" i="1" dirty="0">
                <a:solidFill>
                  <a:schemeClr val="tx1"/>
                </a:solidFill>
              </a:rPr>
              <a:t>La confiance. Un mécanisme de réduction de la complexité sociale</a:t>
            </a:r>
            <a:r>
              <a:rPr lang="fr-CA" sz="2000" dirty="0">
                <a:solidFill>
                  <a:schemeClr val="tx1"/>
                </a:solidFill>
              </a:rPr>
              <a:t>. Collection Études sociologiques. </a:t>
            </a:r>
            <a:r>
              <a:rPr lang="fr-CA" sz="2000" dirty="0" err="1">
                <a:solidFill>
                  <a:schemeClr val="tx1"/>
                </a:solidFill>
              </a:rPr>
              <a:t>Economica</a:t>
            </a:r>
            <a:r>
              <a:rPr lang="fr-CA" sz="2000" dirty="0">
                <a:solidFill>
                  <a:schemeClr val="tx1"/>
                </a:solidFill>
              </a:rPr>
              <a:t>. Paris. 123p.</a:t>
            </a:r>
          </a:p>
          <a:p>
            <a:pPr>
              <a:lnSpc>
                <a:spcPct val="120000"/>
              </a:lnSpc>
            </a:pPr>
            <a:endParaRPr lang="fr-CA" sz="2000" dirty="0"/>
          </a:p>
          <a:p>
            <a:pPr>
              <a:lnSpc>
                <a:spcPct val="120000"/>
              </a:lnSpc>
            </a:pPr>
            <a:endParaRPr lang="fr-CA" sz="2000" dirty="0"/>
          </a:p>
          <a:p>
            <a:pPr>
              <a:lnSpc>
                <a:spcPct val="120000"/>
              </a:lnSpc>
            </a:pPr>
            <a:endParaRPr lang="fr-CA" sz="1900" dirty="0" smtClean="0">
              <a:solidFill>
                <a:schemeClr val="tx1"/>
              </a:solidFill>
            </a:endParaRPr>
          </a:p>
          <a:p>
            <a:endParaRPr lang="fr-CA" sz="2400" dirty="0"/>
          </a:p>
          <a:p>
            <a:endParaRPr lang="fr-CA" sz="2400" dirty="0" smtClean="0"/>
          </a:p>
          <a:p>
            <a:endParaRPr lang="fr-CA" sz="2400" dirty="0"/>
          </a:p>
          <a:p>
            <a:endParaRPr lang="fr-CA" sz="2400" dirty="0"/>
          </a:p>
          <a:p>
            <a:endParaRPr lang="fr-CA" sz="2200" dirty="0"/>
          </a:p>
          <a:p>
            <a:endParaRPr lang="fr-CA" dirty="0"/>
          </a:p>
          <a:p>
            <a:endParaRPr lang="fr-CA" dirty="0"/>
          </a:p>
          <a:p>
            <a:endParaRPr lang="fr-CA"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fr-CA"/>
          </a:p>
        </p:txBody>
      </p:sp>
      <p:sp>
        <p:nvSpPr>
          <p:cNvPr id="5" name="Espace réservé du numéro de diapositive 4"/>
          <p:cNvSpPr>
            <a:spLocks noGrp="1"/>
          </p:cNvSpPr>
          <p:nvPr>
            <p:ph type="sldNum" sz="quarter" idx="12"/>
          </p:nvPr>
        </p:nvSpPr>
        <p:spPr/>
        <p:txBody>
          <a:bodyPr/>
          <a:lstStyle/>
          <a:p>
            <a:fld id="{3CA9F57C-367A-4AF3-9C33-CBBBBACBD3F7}" type="slidenum">
              <a:rPr lang="fr-CA" smtClean="0"/>
              <a:t>23</a:t>
            </a:fld>
            <a:endParaRPr lang="fr-CA"/>
          </a:p>
        </p:txBody>
      </p:sp>
    </p:spTree>
    <p:extLst>
      <p:ext uri="{BB962C8B-B14F-4D97-AF65-F5344CB8AC3E}">
        <p14:creationId xmlns:p14="http://schemas.microsoft.com/office/powerpoint/2010/main" val="257972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92925" y="624110"/>
            <a:ext cx="8048799" cy="528797"/>
          </a:xfrm>
        </p:spPr>
        <p:txBody>
          <a:bodyPr>
            <a:normAutofit fontScale="90000"/>
          </a:bodyPr>
          <a:lstStyle/>
          <a:p>
            <a:pPr algn="ctr"/>
            <a:r>
              <a:rPr lang="fr-CA" dirty="0" smtClean="0">
                <a:solidFill>
                  <a:schemeClr val="tx1"/>
                </a:solidFill>
              </a:rPr>
              <a:t>Références </a:t>
            </a:r>
            <a:endParaRPr lang="fr-CA" dirty="0">
              <a:solidFill>
                <a:schemeClr val="tx1"/>
              </a:solidFill>
            </a:endParaRPr>
          </a:p>
        </p:txBody>
      </p:sp>
      <p:sp>
        <p:nvSpPr>
          <p:cNvPr id="55298" name="Rectangle 4"/>
          <p:cNvSpPr>
            <a:spLocks noGrp="1" noChangeArrowheads="1"/>
          </p:cNvSpPr>
          <p:nvPr>
            <p:ph sz="quarter" idx="1"/>
          </p:nvPr>
        </p:nvSpPr>
        <p:spPr>
          <a:xfrm>
            <a:off x="531812" y="977462"/>
            <a:ext cx="11338560" cy="4694120"/>
          </a:xfrm>
        </p:spPr>
        <p:txBody>
          <a:bodyPr>
            <a:normAutofit fontScale="25000" lnSpcReduction="20000"/>
          </a:bodyPr>
          <a:lstStyle/>
          <a:p>
            <a:endParaRPr lang="fr-CA" sz="4500" dirty="0" smtClean="0">
              <a:solidFill>
                <a:schemeClr val="accent1"/>
              </a:solidFill>
            </a:endParaRPr>
          </a:p>
          <a:p>
            <a:r>
              <a:rPr lang="fr-CA" sz="6400" dirty="0" err="1" smtClean="0">
                <a:solidFill>
                  <a:srgbClr val="000000"/>
                </a:solidFill>
                <a:latin typeface="Calibri" panose="020F0502020204030204" pitchFamily="34" charset="0"/>
              </a:rPr>
              <a:t>Mansouri</a:t>
            </a:r>
            <a:r>
              <a:rPr lang="fr-CA" sz="6400" dirty="0">
                <a:solidFill>
                  <a:srgbClr val="000000"/>
                </a:solidFill>
                <a:latin typeface="Calibri" panose="020F0502020204030204" pitchFamily="34" charset="0"/>
              </a:rPr>
              <a:t>, </a:t>
            </a:r>
            <a:r>
              <a:rPr lang="fr-CA" sz="6400" dirty="0" err="1">
                <a:solidFill>
                  <a:srgbClr val="000000"/>
                </a:solidFill>
                <a:latin typeface="Calibri" panose="020F0502020204030204" pitchFamily="34" charset="0"/>
              </a:rPr>
              <a:t>Fethi</a:t>
            </a:r>
            <a:r>
              <a:rPr lang="fr-CA" sz="6400" dirty="0">
                <a:solidFill>
                  <a:srgbClr val="000000"/>
                </a:solidFill>
                <a:latin typeface="Calibri" panose="020F0502020204030204" pitchFamily="34" charset="0"/>
              </a:rPr>
              <a:t>, et </a:t>
            </a:r>
            <a:r>
              <a:rPr lang="fr-CA" sz="6400" dirty="0" err="1">
                <a:solidFill>
                  <a:srgbClr val="000000"/>
                </a:solidFill>
                <a:latin typeface="Calibri" panose="020F0502020204030204" pitchFamily="34" charset="0"/>
              </a:rPr>
              <a:t>Taghreed</a:t>
            </a:r>
            <a:r>
              <a:rPr lang="fr-CA" sz="6400" dirty="0">
                <a:solidFill>
                  <a:srgbClr val="000000"/>
                </a:solidFill>
                <a:latin typeface="Calibri" panose="020F0502020204030204" pitchFamily="34" charset="0"/>
              </a:rPr>
              <a:t> Jamal Al-</a:t>
            </a:r>
            <a:r>
              <a:rPr lang="fr-CA" sz="6400" dirty="0" err="1">
                <a:solidFill>
                  <a:srgbClr val="000000"/>
                </a:solidFill>
                <a:latin typeface="Calibri" panose="020F0502020204030204" pitchFamily="34" charset="0"/>
              </a:rPr>
              <a:t>deen</a:t>
            </a:r>
            <a:r>
              <a:rPr lang="fr-CA" sz="6400" dirty="0">
                <a:solidFill>
                  <a:srgbClr val="000000"/>
                </a:solidFill>
                <a:latin typeface="Calibri" panose="020F0502020204030204" pitchFamily="34" charset="0"/>
              </a:rPr>
              <a:t>. « </a:t>
            </a:r>
            <a:r>
              <a:rPr lang="fr-CA" sz="6400" dirty="0" err="1">
                <a:solidFill>
                  <a:srgbClr val="000000"/>
                </a:solidFill>
                <a:latin typeface="Calibri" panose="020F0502020204030204" pitchFamily="34" charset="0"/>
              </a:rPr>
              <a:t>Acts</a:t>
            </a:r>
            <a:r>
              <a:rPr lang="fr-CA" sz="6400" dirty="0">
                <a:solidFill>
                  <a:srgbClr val="000000"/>
                </a:solidFill>
                <a:latin typeface="Calibri" panose="020F0502020204030204" pitchFamily="34" charset="0"/>
              </a:rPr>
              <a:t> of </a:t>
            </a:r>
            <a:r>
              <a:rPr lang="fr-CA" sz="6400" dirty="0" err="1">
                <a:solidFill>
                  <a:srgbClr val="000000"/>
                </a:solidFill>
                <a:latin typeface="Calibri" panose="020F0502020204030204" pitchFamily="34" charset="0"/>
              </a:rPr>
              <a:t>transcultural</a:t>
            </a:r>
            <a:r>
              <a:rPr lang="fr-CA" sz="6400" dirty="0">
                <a:solidFill>
                  <a:srgbClr val="000000"/>
                </a:solidFill>
                <a:latin typeface="Calibri" panose="020F0502020204030204" pitchFamily="34" charset="0"/>
              </a:rPr>
              <a:t> </a:t>
            </a:r>
            <a:r>
              <a:rPr lang="fr-CA" sz="6400" dirty="0" err="1">
                <a:solidFill>
                  <a:srgbClr val="000000"/>
                </a:solidFill>
                <a:latin typeface="Calibri" panose="020F0502020204030204" pitchFamily="34" charset="0"/>
              </a:rPr>
              <a:t>belonging</a:t>
            </a:r>
            <a:r>
              <a:rPr lang="fr-CA" sz="6400" dirty="0">
                <a:solidFill>
                  <a:srgbClr val="000000"/>
                </a:solidFill>
                <a:latin typeface="Calibri" panose="020F0502020204030204" pitchFamily="34" charset="0"/>
              </a:rPr>
              <a:t> and social </a:t>
            </a:r>
            <a:r>
              <a:rPr lang="fr-CA" sz="6400" dirty="0" err="1">
                <a:solidFill>
                  <a:srgbClr val="000000"/>
                </a:solidFill>
                <a:latin typeface="Calibri" panose="020F0502020204030204" pitchFamily="34" charset="0"/>
              </a:rPr>
              <a:t>empowerment</a:t>
            </a:r>
            <a:r>
              <a:rPr lang="fr-CA" sz="6400" dirty="0">
                <a:solidFill>
                  <a:srgbClr val="000000"/>
                </a:solidFill>
                <a:latin typeface="Calibri" panose="020F0502020204030204" pitchFamily="34" charset="0"/>
              </a:rPr>
              <a:t> </a:t>
            </a:r>
            <a:r>
              <a:rPr lang="fr-CA" sz="6400" dirty="0" err="1">
                <a:solidFill>
                  <a:srgbClr val="000000"/>
                </a:solidFill>
                <a:latin typeface="Calibri" panose="020F0502020204030204" pitchFamily="34" charset="0"/>
              </a:rPr>
              <a:t>among</a:t>
            </a:r>
            <a:r>
              <a:rPr lang="fr-CA" sz="6400" dirty="0">
                <a:solidFill>
                  <a:srgbClr val="000000"/>
                </a:solidFill>
                <a:latin typeface="Calibri" panose="020F0502020204030204" pitchFamily="34" charset="0"/>
              </a:rPr>
              <a:t> migrant </a:t>
            </a:r>
            <a:r>
              <a:rPr lang="fr-CA" sz="6400" dirty="0" err="1">
                <a:solidFill>
                  <a:srgbClr val="000000"/>
                </a:solidFill>
                <a:latin typeface="Calibri" panose="020F0502020204030204" pitchFamily="34" charset="0"/>
              </a:rPr>
              <a:t>youth</a:t>
            </a:r>
            <a:r>
              <a:rPr lang="fr-CA" sz="6400" dirty="0">
                <a:solidFill>
                  <a:srgbClr val="000000"/>
                </a:solidFill>
                <a:latin typeface="Calibri" panose="020F0502020204030204" pitchFamily="34" charset="0"/>
              </a:rPr>
              <a:t> ». *</a:t>
            </a:r>
            <a:r>
              <a:rPr lang="fr-CA" sz="6400" dirty="0" err="1">
                <a:solidFill>
                  <a:srgbClr val="000000"/>
                </a:solidFill>
                <a:latin typeface="Calibri" panose="020F0502020204030204" pitchFamily="34" charset="0"/>
              </a:rPr>
              <a:t>Ethnic</a:t>
            </a:r>
            <a:r>
              <a:rPr lang="fr-CA" sz="6400" dirty="0">
                <a:solidFill>
                  <a:srgbClr val="000000"/>
                </a:solidFill>
                <a:latin typeface="Calibri" panose="020F0502020204030204" pitchFamily="34" charset="0"/>
              </a:rPr>
              <a:t> and Racial </a:t>
            </a:r>
            <a:r>
              <a:rPr lang="fr-CA" sz="6400" dirty="0" err="1">
                <a:solidFill>
                  <a:srgbClr val="000000"/>
                </a:solidFill>
                <a:latin typeface="Calibri" panose="020F0502020204030204" pitchFamily="34" charset="0"/>
              </a:rPr>
              <a:t>Studies</a:t>
            </a:r>
            <a:r>
              <a:rPr lang="fr-CA" sz="6400" dirty="0">
                <a:solidFill>
                  <a:srgbClr val="000000"/>
                </a:solidFill>
                <a:latin typeface="Calibri" panose="020F0502020204030204" pitchFamily="34" charset="0"/>
              </a:rPr>
              <a:t>* 46, no 10 (27 juillet 2023): 1997</a:t>
            </a:r>
            <a:r>
              <a:rPr lang="fr-CA" sz="6400" dirty="0">
                <a:solidFill>
                  <a:srgbClr val="000000"/>
                </a:solidFill>
                <a:latin typeface="Tahoma" panose="020B0604030504040204" pitchFamily="34" charset="0"/>
              </a:rPr>
              <a:t>‑</a:t>
            </a:r>
            <a:r>
              <a:rPr lang="fr-CA" sz="6400" dirty="0">
                <a:solidFill>
                  <a:srgbClr val="000000"/>
                </a:solidFill>
                <a:latin typeface="Calibri" panose="020F0502020204030204" pitchFamily="34" charset="0"/>
              </a:rPr>
              <a:t>2019. [</a:t>
            </a:r>
            <a:r>
              <a:rPr lang="fr-CA" sz="6400" dirty="0">
                <a:solidFill>
                  <a:srgbClr val="000000"/>
                </a:solidFill>
                <a:latin typeface="Calibri" panose="020F0502020204030204" pitchFamily="34" charset="0"/>
                <a:hlinkClick r:id="rId2"/>
              </a:rPr>
              <a:t>https://doi.org/10.1080/01419870.2023.2174811](https://doi.org/10.1080/01419870.2023.2174811</a:t>
            </a:r>
            <a:r>
              <a:rPr lang="fr-CA" sz="6400" dirty="0" smtClean="0">
                <a:solidFill>
                  <a:srgbClr val="000000"/>
                </a:solidFill>
                <a:latin typeface="Calibri" panose="020F0502020204030204" pitchFamily="34" charset="0"/>
                <a:hlinkClick r:id="rId2"/>
              </a:rPr>
              <a:t>)</a:t>
            </a:r>
            <a:endParaRPr lang="fr-CA" sz="6400" dirty="0" smtClean="0">
              <a:solidFill>
                <a:srgbClr val="000000"/>
              </a:solidFill>
              <a:latin typeface="Calibri" panose="020F0502020204030204" pitchFamily="34" charset="0"/>
            </a:endParaRPr>
          </a:p>
          <a:p>
            <a:r>
              <a:rPr lang="fr-CA" sz="6400" dirty="0">
                <a:solidFill>
                  <a:schemeClr val="tx1"/>
                </a:solidFill>
              </a:rPr>
              <a:t>Québec (Province), de la diversité et de l’inclusion Ministère de l’immigration, et Direction générale de l’énoncé de politique. L’immigration au Québec: le rôle du ministère de l’immigration, de la diversité et de l’inclusion et de ses partenaires : document de référence., 2014. </a:t>
            </a:r>
            <a:r>
              <a:rPr lang="fr-CA" sz="6400" dirty="0">
                <a:solidFill>
                  <a:schemeClr val="tx1"/>
                </a:solidFill>
                <a:hlinkClick r:id="rId3"/>
              </a:rPr>
              <a:t>http://collections.banq.qc.ca/ark:/52327/2434390</a:t>
            </a:r>
            <a:r>
              <a:rPr lang="fr-CA" sz="6400" dirty="0" smtClean="0">
                <a:solidFill>
                  <a:schemeClr val="tx1"/>
                </a:solidFill>
              </a:rPr>
              <a:t>. </a:t>
            </a:r>
            <a:endParaRPr lang="fr-CA" sz="6400" dirty="0" smtClean="0">
              <a:solidFill>
                <a:schemeClr val="tx1"/>
              </a:solidFill>
            </a:endParaRPr>
          </a:p>
          <a:p>
            <a:r>
              <a:rPr lang="fr-CA" sz="6400" dirty="0" smtClean="0">
                <a:solidFill>
                  <a:schemeClr val="tx1"/>
                </a:solidFill>
              </a:rPr>
              <a:t>Renault</a:t>
            </a:r>
            <a:r>
              <a:rPr lang="fr-CA" sz="6400" dirty="0">
                <a:solidFill>
                  <a:schemeClr val="tx1"/>
                </a:solidFill>
              </a:rPr>
              <a:t>, E. (2017). L'expérience de l'injustice. Essai sur la théorie de la reconnaissance. Collection La découverte/Poche.  Sciences humaines et sociales no 466. Paris 401p</a:t>
            </a:r>
            <a:r>
              <a:rPr lang="fr-CA" sz="6400" dirty="0" smtClean="0">
                <a:solidFill>
                  <a:schemeClr val="tx1"/>
                </a:solidFill>
              </a:rPr>
              <a:t>.</a:t>
            </a:r>
          </a:p>
          <a:p>
            <a:r>
              <a:rPr lang="en-US" sz="6400" dirty="0" err="1">
                <a:solidFill>
                  <a:schemeClr val="tx1"/>
                </a:solidFill>
              </a:rPr>
              <a:t>Vertovec</a:t>
            </a:r>
            <a:r>
              <a:rPr lang="en-US" sz="6400" dirty="0">
                <a:solidFill>
                  <a:schemeClr val="tx1"/>
                </a:solidFill>
              </a:rPr>
              <a:t>, Steven. « Super-Diversity and Its Implications ». Ethnic and Racial Studies 30, nᵒ 6 (</a:t>
            </a:r>
            <a:r>
              <a:rPr lang="en-US" sz="6400" dirty="0" err="1">
                <a:solidFill>
                  <a:schemeClr val="tx1"/>
                </a:solidFill>
              </a:rPr>
              <a:t>novembre</a:t>
            </a:r>
            <a:r>
              <a:rPr lang="en-US" sz="6400" dirty="0">
                <a:solidFill>
                  <a:schemeClr val="tx1"/>
                </a:solidFill>
              </a:rPr>
              <a:t> 2007): 1024‑54. </a:t>
            </a:r>
            <a:r>
              <a:rPr lang="en-US" sz="6400" dirty="0">
                <a:solidFill>
                  <a:schemeClr val="tx1"/>
                </a:solidFill>
                <a:hlinkClick r:id="rId4"/>
              </a:rPr>
              <a:t>https://</a:t>
            </a:r>
            <a:r>
              <a:rPr lang="en-US" sz="6400" dirty="0" smtClean="0">
                <a:solidFill>
                  <a:schemeClr val="tx1"/>
                </a:solidFill>
                <a:hlinkClick r:id="rId4"/>
              </a:rPr>
              <a:t>doi.org/10.1080/01419870701599465</a:t>
            </a:r>
            <a:r>
              <a:rPr lang="en-US" sz="6400" dirty="0" smtClean="0">
                <a:solidFill>
                  <a:schemeClr val="tx1"/>
                </a:solidFill>
              </a:rPr>
              <a:t> .</a:t>
            </a:r>
            <a:endParaRPr lang="fr-CA" sz="6400" dirty="0" smtClean="0">
              <a:solidFill>
                <a:schemeClr val="tx1"/>
              </a:solidFill>
            </a:endParaRPr>
          </a:p>
          <a:p>
            <a:r>
              <a:rPr lang="en-CA" sz="6400" dirty="0" err="1" smtClean="0"/>
              <a:t>WhiteBob</a:t>
            </a:r>
            <a:r>
              <a:rPr lang="en-CA" sz="6400" dirty="0" smtClean="0"/>
              <a:t> </a:t>
            </a:r>
            <a:r>
              <a:rPr lang="en-CA" sz="6400" dirty="0"/>
              <a:t>W. </a:t>
            </a:r>
            <a:r>
              <a:rPr lang="en-CA" sz="6400" dirty="0" smtClean="0"/>
              <a:t>,</a:t>
            </a:r>
            <a:r>
              <a:rPr lang="en-CA" sz="6400" dirty="0"/>
              <a:t> Anthony Grégoire &amp; Mathilde </a:t>
            </a:r>
            <a:r>
              <a:rPr lang="en-CA" sz="6400" dirty="0" err="1"/>
              <a:t>Gouin-Bonenfant</a:t>
            </a:r>
            <a:r>
              <a:rPr lang="en-CA" sz="6400" dirty="0"/>
              <a:t> (2022) The Intercultural Situations Workshop: Indirect Ethnography and the Paradox of Difference, Journal of Intercultural Studies, 43:2, 283-301, DOI: </a:t>
            </a:r>
            <a:r>
              <a:rPr lang="en-CA" sz="6400" u="sng" dirty="0">
                <a:hlinkClick r:id="rId5"/>
              </a:rPr>
              <a:t>10.1080/07256868.2022.2041579 </a:t>
            </a:r>
            <a:endParaRPr lang="en-CA" sz="6400" u="sng" dirty="0"/>
          </a:p>
          <a:p>
            <a:r>
              <a:rPr lang="fr-CA" sz="6400" dirty="0"/>
              <a:t>White, Bob. « Pensée pluraliste dans la cité : l’action interculturelle à Montréal ». </a:t>
            </a:r>
            <a:r>
              <a:rPr lang="fr-CA" sz="6400" i="1" dirty="0"/>
              <a:t>Anthropologie et Sociétés</a:t>
            </a:r>
            <a:r>
              <a:rPr lang="fr-CA" sz="6400" dirty="0"/>
              <a:t> 41, n</a:t>
            </a:r>
            <a:r>
              <a:rPr lang="fr-CA" sz="6400" baseline="30000" dirty="0"/>
              <a:t>o</a:t>
            </a:r>
            <a:r>
              <a:rPr lang="fr-CA" sz="6400" dirty="0"/>
              <a:t> 3 (2017): 29‑57. </a:t>
            </a:r>
            <a:r>
              <a:rPr lang="fr-CA" sz="6400" u="sng" dirty="0">
                <a:hlinkClick r:id="rId6"/>
              </a:rPr>
              <a:t>https://doi.org/10.7202/1043041ar</a:t>
            </a:r>
            <a:r>
              <a:rPr lang="fr-CA" sz="6400" dirty="0"/>
              <a:t>.</a:t>
            </a:r>
          </a:p>
          <a:p>
            <a:r>
              <a:rPr lang="fr-CA" sz="6400" dirty="0"/>
              <a:t>Bob W. White </a:t>
            </a:r>
            <a:r>
              <a:rPr lang="fr-CA" sz="6400" dirty="0" err="1"/>
              <a:t>What</a:t>
            </a:r>
            <a:r>
              <a:rPr lang="fr-CA" sz="6400" dirty="0"/>
              <a:t> </a:t>
            </a:r>
            <a:r>
              <a:rPr lang="fr-CA" sz="6400" dirty="0" err="1"/>
              <a:t>is</a:t>
            </a:r>
            <a:r>
              <a:rPr lang="fr-CA" sz="6400" dirty="0"/>
              <a:t> an </a:t>
            </a:r>
            <a:r>
              <a:rPr lang="fr-CA" sz="6400" dirty="0" err="1"/>
              <a:t>Intercultural</a:t>
            </a:r>
            <a:r>
              <a:rPr lang="fr-CA" sz="6400" dirty="0"/>
              <a:t> City and How </a:t>
            </a:r>
            <a:r>
              <a:rPr lang="fr-CA" sz="6400" dirty="0" err="1"/>
              <a:t>Does</a:t>
            </a:r>
            <a:r>
              <a:rPr lang="fr-CA" sz="6400" dirty="0"/>
              <a:t> It </a:t>
            </a:r>
            <a:r>
              <a:rPr lang="fr-CA" sz="6400" dirty="0" err="1"/>
              <a:t>Work</a:t>
            </a:r>
            <a:r>
              <a:rPr lang="fr-CA" sz="6400" dirty="0"/>
              <a:t>? Dans Bob W. White Editor. </a:t>
            </a:r>
            <a:r>
              <a:rPr lang="fr-CA" sz="6400" dirty="0" err="1"/>
              <a:t>Intercultural</a:t>
            </a:r>
            <a:r>
              <a:rPr lang="fr-CA" sz="6400" dirty="0"/>
              <a:t> </a:t>
            </a:r>
            <a:r>
              <a:rPr lang="fr-CA" sz="6400" dirty="0" err="1"/>
              <a:t>Cities</a:t>
            </a:r>
            <a:r>
              <a:rPr lang="fr-CA" sz="6400" dirty="0"/>
              <a:t> Policy and Practice for a New </a:t>
            </a:r>
            <a:r>
              <a:rPr lang="fr-CA" sz="6400" dirty="0" err="1"/>
              <a:t>Era</a:t>
            </a:r>
            <a:r>
              <a:rPr lang="fr-CA" sz="6400" dirty="0"/>
              <a:t>. </a:t>
            </a:r>
            <a:r>
              <a:rPr lang="fr-CA" sz="6400" dirty="0" err="1"/>
              <a:t>Palgrave</a:t>
            </a:r>
            <a:r>
              <a:rPr lang="fr-CA" sz="6400" dirty="0"/>
              <a:t> </a:t>
            </a:r>
            <a:r>
              <a:rPr lang="fr-CA" sz="6400" dirty="0" err="1"/>
              <a:t>McMillan</a:t>
            </a:r>
            <a:r>
              <a:rPr lang="fr-CA" sz="6400" dirty="0"/>
              <a:t>. 2018  B.W. White (</a:t>
            </a:r>
            <a:r>
              <a:rPr lang="fr-CA" sz="6400" dirty="0" err="1"/>
              <a:t>ed</a:t>
            </a:r>
            <a:r>
              <a:rPr lang="fr-CA" sz="6400" dirty="0"/>
              <a:t>.), </a:t>
            </a:r>
            <a:r>
              <a:rPr lang="fr-CA" sz="6400" dirty="0" err="1"/>
              <a:t>Intercultural</a:t>
            </a:r>
            <a:r>
              <a:rPr lang="fr-CA" sz="6400" dirty="0"/>
              <a:t> </a:t>
            </a:r>
            <a:r>
              <a:rPr lang="fr-CA" sz="6400" dirty="0" err="1"/>
              <a:t>Cities</a:t>
            </a:r>
            <a:r>
              <a:rPr lang="fr-CA" sz="6400" dirty="0"/>
              <a:t>, Global </a:t>
            </a:r>
            <a:r>
              <a:rPr lang="fr-CA" sz="6400" dirty="0" err="1"/>
              <a:t>Diversities</a:t>
            </a:r>
            <a:r>
              <a:rPr lang="fr-CA" sz="6400" dirty="0"/>
              <a:t>,.</a:t>
            </a:r>
            <a:r>
              <a:rPr lang="fr-CA" sz="6400" dirty="0">
                <a:hlinkClick r:id="rId7"/>
              </a:rPr>
              <a:t>https://</a:t>
            </a:r>
            <a:r>
              <a:rPr lang="fr-CA" sz="6400" dirty="0" smtClean="0">
                <a:hlinkClick r:id="rId7"/>
              </a:rPr>
              <a:t>doi.org/10.1007/978-3-319-62603-1_2</a:t>
            </a:r>
            <a:endParaRPr lang="fr-CA" sz="6400" dirty="0" smtClean="0"/>
          </a:p>
          <a:p>
            <a:r>
              <a:rPr lang="fr-CA" sz="6400" dirty="0" err="1"/>
              <a:t>Zavalloni</a:t>
            </a:r>
            <a:r>
              <a:rPr lang="fr-CA" sz="6400" dirty="0"/>
              <a:t>, Marisa, et Christine Louis-Guérin. Identité sociale et conscience: Introduction à l’égo-écologie. Marisa </a:t>
            </a:r>
            <a:r>
              <a:rPr lang="fr-CA" sz="6400" dirty="0" err="1"/>
              <a:t>Zavalloni</a:t>
            </a:r>
            <a:r>
              <a:rPr lang="fr-CA" sz="6400" dirty="0"/>
              <a:t>, Christine Louis-Guérin. Montréal: Presses de l’Université de Montréal, 1984.</a:t>
            </a:r>
            <a:endParaRPr lang="fr-CA" sz="6400" dirty="0" smtClean="0"/>
          </a:p>
          <a:p>
            <a:endParaRPr lang="fr-CA" sz="4500" dirty="0" smtClean="0">
              <a:solidFill>
                <a:schemeClr val="tx1"/>
              </a:solidFill>
            </a:endParaRPr>
          </a:p>
          <a:p>
            <a:endParaRPr lang="fr-CA" sz="4500" dirty="0" smtClean="0">
              <a:solidFill>
                <a:schemeClr val="accent1"/>
              </a:solidFill>
            </a:endParaRPr>
          </a:p>
          <a:p>
            <a:endParaRPr lang="en-CA" altLang="fr-FR" sz="3800" b="1" dirty="0" smtClean="0">
              <a:solidFill>
                <a:schemeClr val="accent1"/>
              </a:solidFill>
            </a:endParaRPr>
          </a:p>
          <a:p>
            <a:pPr eaLnBrk="1" hangingPunct="1"/>
            <a:endParaRPr lang="fr-FR" altLang="fr-FR" b="1" dirty="0" smtClean="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fr-CA"/>
          </a:p>
        </p:txBody>
      </p:sp>
      <p:sp>
        <p:nvSpPr>
          <p:cNvPr id="5" name="Espace réservé du numéro de diapositive 4"/>
          <p:cNvSpPr>
            <a:spLocks noGrp="1"/>
          </p:cNvSpPr>
          <p:nvPr>
            <p:ph type="sldNum" sz="quarter" idx="12"/>
          </p:nvPr>
        </p:nvSpPr>
        <p:spPr/>
        <p:txBody>
          <a:bodyPr/>
          <a:lstStyle/>
          <a:p>
            <a:fld id="{2CF89B3E-CDE6-49FC-8E78-2F1355BC47C6}" type="slidenum">
              <a:rPr lang="fr-CA" smtClean="0"/>
              <a:t>24</a:t>
            </a:fld>
            <a:endParaRPr lang="fr-CA"/>
          </a:p>
        </p:txBody>
      </p:sp>
    </p:spTree>
    <p:extLst>
      <p:ext uri="{BB962C8B-B14F-4D97-AF65-F5344CB8AC3E}">
        <p14:creationId xmlns:p14="http://schemas.microsoft.com/office/powerpoint/2010/main" val="915136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Guy Drudi La Maisonnée 2 novembre 2023</a:t>
            </a:r>
            <a:endParaRPr lang="fr-CA"/>
          </a:p>
        </p:txBody>
      </p:sp>
      <p:sp>
        <p:nvSpPr>
          <p:cNvPr id="5" name="Espace réservé du numéro de diapositive 4"/>
          <p:cNvSpPr>
            <a:spLocks noGrp="1"/>
          </p:cNvSpPr>
          <p:nvPr>
            <p:ph type="sldNum" sz="quarter" idx="12"/>
          </p:nvPr>
        </p:nvSpPr>
        <p:spPr/>
        <p:txBody>
          <a:bodyPr/>
          <a:lstStyle/>
          <a:p>
            <a:fld id="{223F034B-A594-4C78-8086-6380AB37E698}" type="slidenum">
              <a:rPr lang="fr-CA" smtClean="0"/>
              <a:t>25</a:t>
            </a:fld>
            <a:endParaRPr lang="fr-CA"/>
          </a:p>
        </p:txBody>
      </p:sp>
      <p:pic>
        <p:nvPicPr>
          <p:cNvPr id="1026" name="Picture 2" descr="C:\Users\GUY\AppData\Local\Microsoft\Windows\Temporary Internet Files\Content.Outlook\1IQ1DSKK\Body st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211" y="787782"/>
            <a:ext cx="9144000" cy="521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5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Mosaïque inclusive, </a:t>
            </a:r>
            <a:br>
              <a:rPr lang="fr-CA" dirty="0" smtClean="0"/>
            </a:br>
            <a:r>
              <a:rPr lang="fr-CA" dirty="0" smtClean="0"/>
              <a:t>un paradoxe de la différence?</a:t>
            </a:r>
            <a:endParaRPr lang="fr-CA" dirty="0"/>
          </a:p>
        </p:txBody>
      </p:sp>
      <p:sp>
        <p:nvSpPr>
          <p:cNvPr id="3" name="Espace réservé du contenu 2"/>
          <p:cNvSpPr>
            <a:spLocks noGrp="1"/>
          </p:cNvSpPr>
          <p:nvPr>
            <p:ph idx="1"/>
          </p:nvPr>
        </p:nvSpPr>
        <p:spPr>
          <a:xfrm>
            <a:off x="2589212" y="2081048"/>
            <a:ext cx="8915400" cy="3830174"/>
          </a:xfrm>
        </p:spPr>
        <p:txBody>
          <a:bodyPr>
            <a:normAutofit/>
          </a:bodyPr>
          <a:lstStyle/>
          <a:p>
            <a:r>
              <a:rPr lang="fr-CA" dirty="0"/>
              <a:t>La "mosaïque </a:t>
            </a:r>
            <a:r>
              <a:rPr lang="fr-CA" dirty="0" smtClean="0"/>
              <a:t>inclusive = une société </a:t>
            </a:r>
            <a:r>
              <a:rPr lang="fr-CA" dirty="0"/>
              <a:t>composée de différentes pièces qui, lorsqu'elles sont assemblées, forment une belle mosaïque harmonieuse</a:t>
            </a:r>
            <a:r>
              <a:rPr lang="fr-CA" dirty="0" smtClean="0"/>
              <a:t>.</a:t>
            </a:r>
          </a:p>
          <a:p>
            <a:r>
              <a:rPr lang="fr-CA" dirty="0" smtClean="0"/>
              <a:t>Valoriser  </a:t>
            </a:r>
            <a:r>
              <a:rPr lang="fr-CA" dirty="0"/>
              <a:t>la diversité et l'inclusion de toutes les personnes, quelle que soit leur origine, leur genre, leur capacité, leur orientation sexuelle, leur religion, etc. </a:t>
            </a:r>
            <a:endParaRPr lang="fr-CA" dirty="0" smtClean="0"/>
          </a:p>
          <a:p>
            <a:r>
              <a:rPr lang="fr-CA" dirty="0" smtClean="0"/>
              <a:t>Créer  </a:t>
            </a:r>
            <a:r>
              <a:rPr lang="fr-CA" dirty="0"/>
              <a:t>un espace où chaque individu est respecté, reconnu et inclus, sans discrimination ni exclusion. </a:t>
            </a:r>
            <a:endParaRPr lang="fr-CA" dirty="0" smtClean="0"/>
          </a:p>
          <a:p>
            <a:r>
              <a:rPr lang="fr-CA" b="1" dirty="0" smtClean="0"/>
              <a:t>Célébrer </a:t>
            </a:r>
            <a:r>
              <a:rPr lang="fr-CA" b="1" dirty="0"/>
              <a:t>les différences </a:t>
            </a:r>
            <a:endParaRPr lang="fr-CA" b="1" dirty="0" smtClean="0"/>
          </a:p>
          <a:p>
            <a:r>
              <a:rPr lang="fr-CA" dirty="0" smtClean="0"/>
              <a:t>Promouvoir </a:t>
            </a:r>
            <a:r>
              <a:rPr lang="fr-CA" dirty="0"/>
              <a:t>l'égalité des chances pour </a:t>
            </a:r>
            <a:r>
              <a:rPr lang="fr-CA" dirty="0" smtClean="0"/>
              <a:t>tous par des politiques fondées sur Équité, Diversité et Inclusion.</a:t>
            </a:r>
          </a:p>
          <a:p>
            <a:endParaRPr lang="fr-CA" dirty="0"/>
          </a:p>
        </p:txBody>
      </p:sp>
      <p:sp>
        <p:nvSpPr>
          <p:cNvPr id="5" name="Espace réservé du pied de page 4"/>
          <p:cNvSpPr>
            <a:spLocks noGrp="1"/>
          </p:cNvSpPr>
          <p:nvPr>
            <p:ph type="ftr" sz="quarter" idx="11"/>
          </p:nvPr>
        </p:nvSpPr>
        <p:spPr/>
        <p:txBody>
          <a:bodyPr/>
          <a:lstStyle/>
          <a:p>
            <a:r>
              <a:rPr lang="fr-CA" smtClean="0"/>
              <a:t>Guy Drudi La Maisonnée 2 novembre 2023</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69849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Image 5"/>
          <p:cNvPicPr>
            <a:picLocks noChangeAspect="1"/>
          </p:cNvPicPr>
          <p:nvPr/>
        </p:nvPicPr>
        <p:blipFill>
          <a:blip r:embed="rId2"/>
          <a:stretch>
            <a:fillRect/>
          </a:stretch>
        </p:blipFill>
        <p:spPr>
          <a:xfrm>
            <a:off x="2224474" y="970344"/>
            <a:ext cx="8464547" cy="4847046"/>
          </a:xfrm>
          <a:prstGeom prst="rect">
            <a:avLst/>
          </a:prstGeom>
        </p:spPr>
      </p:pic>
      <p:sp>
        <p:nvSpPr>
          <p:cNvPr id="7" name="Rectangle 6"/>
          <p:cNvSpPr/>
          <p:nvPr/>
        </p:nvSpPr>
        <p:spPr>
          <a:xfrm>
            <a:off x="10509486" y="5817390"/>
            <a:ext cx="1146468" cy="369332"/>
          </a:xfrm>
          <a:prstGeom prst="rect">
            <a:avLst/>
          </a:prstGeom>
        </p:spPr>
        <p:txBody>
          <a:bodyPr wrap="none">
            <a:spAutoFit/>
          </a:bodyPr>
          <a:lstStyle/>
          <a:p>
            <a:r>
              <a:rPr lang="fr-CA" dirty="0" smtClean="0"/>
              <a:t>giphy.gif</a:t>
            </a:r>
            <a:endParaRPr lang="fr-CA" dirty="0"/>
          </a:p>
        </p:txBody>
      </p:sp>
    </p:spTree>
    <p:extLst>
      <p:ext uri="{BB962C8B-B14F-4D97-AF65-F5344CB8AC3E}">
        <p14:creationId xmlns:p14="http://schemas.microsoft.com/office/powerpoint/2010/main" val="242986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92925" y="624110"/>
            <a:ext cx="8911687" cy="601732"/>
          </a:xfrm>
        </p:spPr>
        <p:txBody>
          <a:bodyPr>
            <a:normAutofit fontScale="90000"/>
          </a:bodyPr>
          <a:lstStyle/>
          <a:p>
            <a:pPr algn="ctr"/>
            <a:r>
              <a:rPr lang="fr-CA" dirty="0" smtClean="0"/>
              <a:t>Diversité ou Différence</a:t>
            </a:r>
            <a:endParaRPr lang="fr-CA" dirty="0"/>
          </a:p>
        </p:txBody>
      </p:sp>
      <p:sp>
        <p:nvSpPr>
          <p:cNvPr id="5" name="Espace réservé du contenu 4"/>
          <p:cNvSpPr>
            <a:spLocks noGrp="1"/>
          </p:cNvSpPr>
          <p:nvPr>
            <p:ph idx="1"/>
          </p:nvPr>
        </p:nvSpPr>
        <p:spPr>
          <a:xfrm>
            <a:off x="2589212" y="1450428"/>
            <a:ext cx="8915400" cy="4460794"/>
          </a:xfrm>
        </p:spPr>
        <p:txBody>
          <a:bodyPr>
            <a:normAutofit/>
          </a:bodyPr>
          <a:lstStyle/>
          <a:p>
            <a:r>
              <a:rPr lang="fr-CA" dirty="0" smtClean="0"/>
              <a:t>La diversité </a:t>
            </a:r>
            <a:r>
              <a:rPr lang="fr-CA" dirty="0"/>
              <a:t>n’est pas une célébration des différences car celles-ci sont souvent empreintes de discrimination qui freine l’inclusion sociale</a:t>
            </a:r>
            <a:r>
              <a:rPr lang="fr-CA" dirty="0"/>
              <a:t>. (</a:t>
            </a:r>
            <a:r>
              <a:rPr lang="fr-CA" dirty="0" err="1"/>
              <a:t>Benessaieh</a:t>
            </a:r>
            <a:r>
              <a:rPr lang="fr-CA" dirty="0" smtClean="0"/>
              <a:t>, 2011; White 2017; 2022; </a:t>
            </a:r>
            <a:r>
              <a:rPr lang="en-US" dirty="0" err="1" smtClean="0"/>
              <a:t>Mansouri</a:t>
            </a:r>
            <a:r>
              <a:rPr lang="en-US" dirty="0" smtClean="0"/>
              <a:t> et al 2023)</a:t>
            </a:r>
          </a:p>
          <a:p>
            <a:r>
              <a:rPr lang="fr-CA" dirty="0" smtClean="0"/>
              <a:t>La </a:t>
            </a:r>
            <a:r>
              <a:rPr lang="fr-CA" dirty="0"/>
              <a:t>différence nous remet en question, menace nos </a:t>
            </a:r>
            <a:r>
              <a:rPr lang="fr-CA" dirty="0" smtClean="0"/>
              <a:t>frontières (</a:t>
            </a:r>
            <a:r>
              <a:rPr lang="fr-CA" dirty="0" err="1" smtClean="0"/>
              <a:t>Luhmann</a:t>
            </a:r>
            <a:r>
              <a:rPr lang="fr-CA" dirty="0" smtClean="0"/>
              <a:t>, 2006). Ce qui fragilise la Mosaïque …</a:t>
            </a:r>
            <a:endParaRPr lang="fr-CA" dirty="0"/>
          </a:p>
          <a:p>
            <a:r>
              <a:rPr lang="fr-CA" dirty="0" smtClean="0"/>
              <a:t>« …la </a:t>
            </a:r>
            <a:r>
              <a:rPr lang="fr-CA" dirty="0"/>
              <a:t>promotion de la diversité ne peut pas être un principe régulateur de la vie commune, comme si la société était une page vierge sur laquelle chaque différence pourrait légitimement revendiquer une part égale</a:t>
            </a:r>
            <a:r>
              <a:rPr lang="fr-CA" dirty="0" smtClean="0"/>
              <a:t>. » (Barry 2023: 29)</a:t>
            </a:r>
          </a:p>
          <a:p>
            <a:r>
              <a:rPr lang="fr-CA" dirty="0" smtClean="0"/>
              <a:t>La revendication des différences transforme la relation sociale « en </a:t>
            </a:r>
            <a:r>
              <a:rPr lang="fr-CA" dirty="0"/>
              <a:t>un repli sur soi, un solipsisme identitaire, c’est le sens même du social et de la vie commune qui sera remis en </a:t>
            </a:r>
            <a:r>
              <a:rPr lang="fr-CA" dirty="0" smtClean="0"/>
              <a:t>question. » (Barry 2023: 44)</a:t>
            </a:r>
            <a:endParaRPr lang="fr-CA" dirty="0"/>
          </a:p>
        </p:txBody>
      </p:sp>
      <p:sp>
        <p:nvSpPr>
          <p:cNvPr id="2" name="Espace réservé du pied de page 1"/>
          <p:cNvSpPr>
            <a:spLocks noGrp="1"/>
          </p:cNvSpPr>
          <p:nvPr>
            <p:ph type="ftr" sz="quarter" idx="11"/>
          </p:nvPr>
        </p:nvSpPr>
        <p:spPr/>
        <p:txBody>
          <a:bodyPr/>
          <a:lstStyle/>
          <a:p>
            <a:r>
              <a:rPr lang="fr-CA" smtClean="0"/>
              <a:t>Guy Drudi La Maisonnée 2 novembre 2023</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20032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512462"/>
            <a:ext cx="8710951" cy="1016793"/>
          </a:xfrm>
        </p:spPr>
        <p:txBody>
          <a:bodyPr>
            <a:normAutofit fontScale="90000"/>
          </a:bodyPr>
          <a:lstStyle/>
          <a:p>
            <a:pPr algn="ctr"/>
            <a:r>
              <a:rPr lang="fr-CA" dirty="0" smtClean="0"/>
              <a:t>Nécessité d’une politique interculturelle pour créer une mosaïque inclusive.</a:t>
            </a:r>
            <a:endParaRPr lang="fr-CA" dirty="0"/>
          </a:p>
        </p:txBody>
      </p:sp>
      <p:sp>
        <p:nvSpPr>
          <p:cNvPr id="3" name="Espace réservé du contenu 2"/>
          <p:cNvSpPr>
            <a:spLocks noGrp="1"/>
          </p:cNvSpPr>
          <p:nvPr>
            <p:ph idx="1"/>
          </p:nvPr>
        </p:nvSpPr>
        <p:spPr/>
        <p:txBody>
          <a:bodyPr>
            <a:normAutofit/>
          </a:bodyPr>
          <a:lstStyle/>
          <a:p>
            <a:pPr fontAlgn="ctr"/>
            <a:r>
              <a:rPr lang="fr-CA" sz="2000" dirty="0" smtClean="0"/>
              <a:t>Composantes  </a:t>
            </a:r>
            <a:r>
              <a:rPr lang="fr-CA" sz="2000" dirty="0"/>
              <a:t>d'une politique </a:t>
            </a:r>
            <a:r>
              <a:rPr lang="fr-CA" sz="2000" dirty="0" smtClean="0"/>
              <a:t>interculturelle (White 2018)</a:t>
            </a:r>
            <a:endParaRPr lang="fr-CA" sz="2000" dirty="0"/>
          </a:p>
          <a:p>
            <a:pPr lvl="1" fontAlgn="ctr"/>
            <a:r>
              <a:rPr lang="fr-CA" sz="2000" dirty="0"/>
              <a:t>Elle normalise les </a:t>
            </a:r>
            <a:r>
              <a:rPr lang="fr-CA" sz="2000" dirty="0" smtClean="0"/>
              <a:t>pratiques </a:t>
            </a:r>
          </a:p>
          <a:p>
            <a:pPr lvl="1" fontAlgn="ctr"/>
            <a:r>
              <a:rPr lang="fr-CA" sz="2000" dirty="0" smtClean="0"/>
              <a:t>Contribue </a:t>
            </a:r>
            <a:r>
              <a:rPr lang="fr-CA" sz="2000" dirty="0"/>
              <a:t>à développer un sentiment d'appartenance aux institutions municipales.</a:t>
            </a:r>
          </a:p>
          <a:p>
            <a:pPr lvl="1" fontAlgn="ctr"/>
            <a:r>
              <a:rPr lang="fr-CA" sz="2000" dirty="0"/>
              <a:t>L'identité citoyenne prend le dessus sur l'identité culturelle comme principe de pluralisme dans les démocratie moderne. </a:t>
            </a:r>
            <a:endParaRPr lang="fr-CA" sz="2000" dirty="0" smtClean="0"/>
          </a:p>
          <a:p>
            <a:pPr lvl="1" fontAlgn="ctr"/>
            <a:r>
              <a:rPr lang="fr-CA" sz="2000" dirty="0" smtClean="0"/>
              <a:t>Développer </a:t>
            </a:r>
            <a:r>
              <a:rPr lang="fr-CA" sz="2000" dirty="0"/>
              <a:t>un espace civique commun, l'espace municipal.</a:t>
            </a:r>
          </a:p>
          <a:p>
            <a:pPr lvl="1" fontAlgn="ctr"/>
            <a:r>
              <a:rPr lang="fr-CA" sz="2000" dirty="0" smtClean="0"/>
              <a:t>Reconnaitre </a:t>
            </a:r>
            <a:r>
              <a:rPr lang="fr-CA" sz="2000" dirty="0"/>
              <a:t>la diversité; lutter contre la discrimination; promouvoir le dialogue interculturel</a:t>
            </a:r>
            <a:r>
              <a:rPr lang="fr-CA" dirty="0"/>
              <a:t>.</a:t>
            </a:r>
          </a:p>
          <a:p>
            <a:endParaRPr lang="fr-CA"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76270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Choc discriminatoire</a:t>
            </a:r>
          </a:p>
        </p:txBody>
      </p:sp>
      <p:sp>
        <p:nvSpPr>
          <p:cNvPr id="3" name="Espace réservé du contenu 2"/>
          <p:cNvSpPr>
            <a:spLocks noGrp="1"/>
          </p:cNvSpPr>
          <p:nvPr>
            <p:ph idx="1"/>
          </p:nvPr>
        </p:nvSpPr>
        <p:spPr>
          <a:xfrm>
            <a:off x="1876097" y="1481959"/>
            <a:ext cx="9628515" cy="4429263"/>
          </a:xfrm>
        </p:spPr>
        <p:txBody>
          <a:bodyPr>
            <a:normAutofit/>
          </a:bodyPr>
          <a:lstStyle/>
          <a:p>
            <a:r>
              <a:rPr lang="fr-CA" b="1" dirty="0"/>
              <a:t>Prise de conscience à un moment précis d’une </a:t>
            </a:r>
            <a:r>
              <a:rPr lang="fr-CA" b="1" dirty="0" smtClean="0"/>
              <a:t>stigmatisation</a:t>
            </a:r>
            <a:r>
              <a:rPr lang="fr-CA" dirty="0" smtClean="0"/>
              <a:t>:</a:t>
            </a:r>
            <a:endParaRPr lang="fr-CA" dirty="0"/>
          </a:p>
          <a:p>
            <a:pPr lvl="1"/>
            <a:r>
              <a:rPr lang="fr-CA" sz="1800" b="1" dirty="0" smtClean="0"/>
              <a:t>exclusion </a:t>
            </a:r>
            <a:r>
              <a:rPr lang="fr-CA" sz="1800" b="1" dirty="0"/>
              <a:t>jusqu’alors occultée</a:t>
            </a:r>
          </a:p>
          <a:p>
            <a:pPr lvl="1"/>
            <a:r>
              <a:rPr lang="fr-CA" sz="1800" b="1" dirty="0" smtClean="0"/>
              <a:t>souffrance </a:t>
            </a:r>
            <a:r>
              <a:rPr lang="fr-CA" sz="1800" b="1" dirty="0"/>
              <a:t>sociale</a:t>
            </a:r>
            <a:r>
              <a:rPr lang="fr-CA" sz="1800" dirty="0"/>
              <a:t>, </a:t>
            </a:r>
            <a:endParaRPr lang="fr-CA" sz="1800" dirty="0" smtClean="0"/>
          </a:p>
          <a:p>
            <a:pPr lvl="1"/>
            <a:r>
              <a:rPr lang="fr-CA" sz="1800" b="1" dirty="0" smtClean="0"/>
              <a:t>malaise </a:t>
            </a:r>
            <a:r>
              <a:rPr lang="fr-CA" sz="1800" b="1" dirty="0"/>
              <a:t>identitaire</a:t>
            </a:r>
            <a:r>
              <a:rPr lang="fr-CA" sz="1800" dirty="0"/>
              <a:t>, </a:t>
            </a:r>
            <a:endParaRPr lang="fr-CA" sz="1800" dirty="0" smtClean="0"/>
          </a:p>
          <a:p>
            <a:pPr lvl="1"/>
            <a:r>
              <a:rPr lang="fr-CA" sz="1800" b="1" dirty="0" smtClean="0"/>
              <a:t>déni </a:t>
            </a:r>
            <a:r>
              <a:rPr lang="fr-CA" sz="1800" b="1" dirty="0"/>
              <a:t>de reconnaissance </a:t>
            </a:r>
            <a:r>
              <a:rPr lang="fr-CA" sz="1800" b="1" dirty="0" smtClean="0"/>
              <a:t>sociale,</a:t>
            </a:r>
            <a:r>
              <a:rPr lang="fr-CA" sz="1800" dirty="0" smtClean="0"/>
              <a:t> </a:t>
            </a:r>
          </a:p>
          <a:p>
            <a:pPr lvl="1"/>
            <a:r>
              <a:rPr lang="fr-CA" sz="1800" b="1" dirty="0" smtClean="0"/>
              <a:t>rupture </a:t>
            </a:r>
            <a:r>
              <a:rPr lang="fr-CA" sz="1800" b="1" dirty="0"/>
              <a:t>de </a:t>
            </a:r>
            <a:r>
              <a:rPr lang="fr-CA" sz="1800" b="1" dirty="0" smtClean="0"/>
              <a:t>confiance</a:t>
            </a:r>
            <a:r>
              <a:rPr lang="fr-CA" sz="1800" dirty="0" smtClean="0"/>
              <a:t> </a:t>
            </a:r>
            <a:endParaRPr lang="fr-CA" sz="1800" dirty="0"/>
          </a:p>
          <a:p>
            <a:pPr lvl="1"/>
            <a:r>
              <a:rPr lang="fr-CA" sz="1800" b="1" dirty="0" smtClean="0"/>
              <a:t>appartenance </a:t>
            </a:r>
            <a:r>
              <a:rPr lang="fr-CA" sz="1800" b="1" dirty="0"/>
              <a:t>à un </a:t>
            </a:r>
            <a:r>
              <a:rPr lang="fr-CA" sz="1800" b="1" dirty="0" smtClean="0"/>
              <a:t>groupe</a:t>
            </a:r>
          </a:p>
          <a:p>
            <a:pPr marL="457200" lvl="1" indent="0">
              <a:buNone/>
            </a:pPr>
            <a:endParaRPr lang="fr-CA" sz="1800" b="1" dirty="0" smtClean="0"/>
          </a:p>
          <a:p>
            <a:r>
              <a:rPr lang="fr-CA" b="1" dirty="0" smtClean="0"/>
              <a:t>Persistance  </a:t>
            </a:r>
            <a:r>
              <a:rPr lang="fr-CA" b="1" dirty="0"/>
              <a:t>de la stigmatisation </a:t>
            </a:r>
          </a:p>
          <a:p>
            <a:r>
              <a:rPr lang="fr-CA" b="1" dirty="0"/>
              <a:t>Marginalisation  des réseaux de soutien social. </a:t>
            </a:r>
          </a:p>
          <a:p>
            <a:r>
              <a:rPr lang="fr-CA" b="1" dirty="0" smtClean="0"/>
              <a:t>Atteinte </a:t>
            </a:r>
            <a:r>
              <a:rPr lang="fr-CA" b="1" dirty="0"/>
              <a:t>à la dignité </a:t>
            </a:r>
          </a:p>
          <a:p>
            <a:endParaRPr lang="fr-CA" dirty="0"/>
          </a:p>
        </p:txBody>
      </p:sp>
      <p:sp>
        <p:nvSpPr>
          <p:cNvPr id="6" name="Espace réservé du pied de page 5"/>
          <p:cNvSpPr>
            <a:spLocks noGrp="1"/>
          </p:cNvSpPr>
          <p:nvPr>
            <p:ph type="ftr" sz="quarter" idx="11"/>
          </p:nvPr>
        </p:nvSpPr>
        <p:spPr/>
        <p:txBody>
          <a:bodyPr/>
          <a:lstStyle/>
          <a:p>
            <a:r>
              <a:rPr lang="fr-CA" smtClean="0"/>
              <a:t>Guy Drudi 16 juin 2022</a:t>
            </a:r>
            <a:endParaRPr lang="fr-CA"/>
          </a:p>
        </p:txBody>
      </p:sp>
      <p:sp>
        <p:nvSpPr>
          <p:cNvPr id="7" name="Espace réservé du numéro de diapositive 6"/>
          <p:cNvSpPr>
            <a:spLocks noGrp="1"/>
          </p:cNvSpPr>
          <p:nvPr>
            <p:ph type="sldNum" sz="quarter" idx="12"/>
          </p:nvPr>
        </p:nvSpPr>
        <p:spPr/>
        <p:txBody>
          <a:bodyPr/>
          <a:lstStyle/>
          <a:p>
            <a:fld id="{9C46627B-981D-4C2A-900E-78CFD7F35C9B}" type="slidenum">
              <a:rPr lang="fr-CA" smtClean="0"/>
              <a:t>7</a:t>
            </a:fld>
            <a:endParaRPr lang="fr-CA"/>
          </a:p>
        </p:txBody>
      </p:sp>
    </p:spTree>
    <p:extLst>
      <p:ext uri="{BB962C8B-B14F-4D97-AF65-F5344CB8AC3E}">
        <p14:creationId xmlns:p14="http://schemas.microsoft.com/office/powerpoint/2010/main" val="3057190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6801" y="329899"/>
            <a:ext cx="8911687" cy="1280890"/>
          </a:xfrm>
        </p:spPr>
        <p:txBody>
          <a:bodyPr/>
          <a:lstStyle/>
          <a:p>
            <a:pPr algn="ctr"/>
            <a:r>
              <a:rPr lang="fr-CA" dirty="0" smtClean="0"/>
              <a:t>Impacts du choc discriminatoire: injustice épistémique.</a:t>
            </a:r>
            <a:endParaRPr lang="fr-CA" dirty="0"/>
          </a:p>
        </p:txBody>
      </p:sp>
      <p:sp>
        <p:nvSpPr>
          <p:cNvPr id="3" name="Espace réservé du contenu 2"/>
          <p:cNvSpPr>
            <a:spLocks noGrp="1"/>
          </p:cNvSpPr>
          <p:nvPr>
            <p:ph idx="1"/>
          </p:nvPr>
        </p:nvSpPr>
        <p:spPr>
          <a:xfrm>
            <a:off x="2589212" y="1533124"/>
            <a:ext cx="8915400" cy="4602684"/>
          </a:xfrm>
        </p:spPr>
        <p:txBody>
          <a:bodyPr/>
          <a:lstStyle/>
          <a:p>
            <a:r>
              <a:rPr lang="fr-CA" sz="2400" dirty="0"/>
              <a:t>Selon Fanon, l'espace de reconnaissance n'est pas une source de liberté ou de dignité pour le colonisé, mais un lieu de relations coloniales. Autrement dit, la reconnaissance de l'opprimé maintient le pouvoir du groupe monopolistique</a:t>
            </a:r>
            <a:r>
              <a:rPr lang="fr-CA" sz="2400" dirty="0" smtClean="0"/>
              <a:t>. (Ajari 2019)</a:t>
            </a:r>
          </a:p>
          <a:p>
            <a:r>
              <a:rPr lang="fr-CA" sz="2400" dirty="0"/>
              <a:t>"La quotidienneté du Blanc, ce qui selon lui « ne pose pas de problème », ce qui est à ses yeux « indiscutable », est vécu par le Noir sur un tout autre mode : celui de l’indigne. " </a:t>
            </a:r>
            <a:r>
              <a:rPr lang="fr-CA" sz="2400" dirty="0" smtClean="0"/>
              <a:t>Ajari 2019: 89</a:t>
            </a:r>
            <a:endParaRPr lang="fr-CA" sz="2400" dirty="0"/>
          </a:p>
          <a:p>
            <a:r>
              <a:rPr lang="fr-CA" sz="2400" dirty="0" smtClean="0"/>
              <a:t>« Quand </a:t>
            </a:r>
            <a:r>
              <a:rPr lang="fr-CA" sz="2400" dirty="0"/>
              <a:t>je suis là, la dignité n'y est pas et quand elle y est, je n'y suis plus</a:t>
            </a:r>
            <a:r>
              <a:rPr lang="fr-CA" sz="2400" dirty="0" smtClean="0"/>
              <a:t>. » (Fanon 2011:161)</a:t>
            </a:r>
            <a:endParaRPr lang="fr-CA" sz="2400" dirty="0"/>
          </a:p>
          <a:p>
            <a:endParaRPr lang="fr-CA" dirty="0" smtClean="0"/>
          </a:p>
          <a:p>
            <a:endParaRPr lang="fr-CA"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30310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6" y="624110"/>
            <a:ext cx="8616358" cy="1047035"/>
          </a:xfrm>
        </p:spPr>
        <p:txBody>
          <a:bodyPr>
            <a:normAutofit/>
          </a:bodyPr>
          <a:lstStyle/>
          <a:p>
            <a:r>
              <a:rPr lang="fr-CA" sz="2800" dirty="0" smtClean="0"/>
              <a:t>Programme d’accès à l’égalité en emploi ou programme d’Égalité, de Diversité et d’inclusion.</a:t>
            </a:r>
            <a:endParaRPr lang="fr-CA" sz="2800" dirty="0"/>
          </a:p>
        </p:txBody>
      </p:sp>
      <p:sp>
        <p:nvSpPr>
          <p:cNvPr id="3" name="Espace réservé du contenu 2"/>
          <p:cNvSpPr>
            <a:spLocks noGrp="1"/>
          </p:cNvSpPr>
          <p:nvPr>
            <p:ph idx="1"/>
          </p:nvPr>
        </p:nvSpPr>
        <p:spPr>
          <a:xfrm>
            <a:off x="2589212" y="1671145"/>
            <a:ext cx="8915400" cy="4240077"/>
          </a:xfrm>
        </p:spPr>
        <p:txBody>
          <a:bodyPr>
            <a:normAutofit/>
          </a:bodyPr>
          <a:lstStyle/>
          <a:p>
            <a:r>
              <a:rPr lang="fr-CA" sz="2000" dirty="0"/>
              <a:t>« Les PAÉE ont pour principal objectif de corriger le traitement inégal qui se fonde sur des systèmes de pratiques, de valeurs ou de règles dont l’interaction complexe a pour effet de maintenir les membres des groupes visés dans une situation d’inégalité qui n’est pas nécessairement reliée à des comportements individuels intentionnels. </a:t>
            </a:r>
            <a:endParaRPr lang="fr-CA" sz="2000" dirty="0" smtClean="0"/>
          </a:p>
          <a:p>
            <a:r>
              <a:rPr lang="fr-CA" sz="2000" dirty="0" smtClean="0"/>
              <a:t>L’approche </a:t>
            </a:r>
            <a:r>
              <a:rPr lang="fr-CA" sz="2000" dirty="0"/>
              <a:t>fondée sur l’EDI apparaît en ce sens nettement insuffisante pour s’attaquer de manière efficace et durable à l’interaction complexe des inégalités dans le domaine de l’emploi</a:t>
            </a:r>
            <a:r>
              <a:rPr lang="fr-CA" sz="2000" dirty="0" smtClean="0"/>
              <a:t>.» 									                                    				      				(RapportAnnuel_PAEE_MV_Jan2023.pdf p. 36)</a:t>
            </a:r>
            <a:endParaRPr lang="fr-CA" sz="2000" dirty="0"/>
          </a:p>
        </p:txBody>
      </p:sp>
      <p:sp>
        <p:nvSpPr>
          <p:cNvPr id="4" name="Espace réservé du pied de page 3"/>
          <p:cNvSpPr>
            <a:spLocks noGrp="1"/>
          </p:cNvSpPr>
          <p:nvPr>
            <p:ph type="ftr" sz="quarter" idx="11"/>
          </p:nvPr>
        </p:nvSpPr>
        <p:spPr/>
        <p:txBody>
          <a:bodyPr/>
          <a:lstStyle/>
          <a:p>
            <a:r>
              <a:rPr lang="fr-CA" smtClean="0"/>
              <a:t>Guy Drudi La Maisonnée 2 novembre 2023</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187896"/>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1322</TotalTime>
  <Words>1322</Words>
  <Application>Microsoft Office PowerPoint</Application>
  <PresentationFormat>Grand écran</PresentationFormat>
  <Paragraphs>197</Paragraphs>
  <Slides>25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Century Gothic</vt:lpstr>
      <vt:lpstr>Tahoma</vt:lpstr>
      <vt:lpstr>Wingdings 3</vt:lpstr>
      <vt:lpstr>Brin</vt:lpstr>
      <vt:lpstr>Mosaïque inclusive:  espace paradoxal ou  espace social?</vt:lpstr>
      <vt:lpstr>Contexte de la présentation</vt:lpstr>
      <vt:lpstr>Mosaïque inclusive,  un paradoxe de la différence?</vt:lpstr>
      <vt:lpstr>Présentation PowerPoint</vt:lpstr>
      <vt:lpstr>Diversité ou Différence</vt:lpstr>
      <vt:lpstr>Nécessité d’une politique interculturelle pour créer une mosaïque inclusive.</vt:lpstr>
      <vt:lpstr>Choc discriminatoire</vt:lpstr>
      <vt:lpstr>Impacts du choc discriminatoire: injustice épistémique.</vt:lpstr>
      <vt:lpstr>Programme d’accès à l’égalité en emploi ou programme d’Égalité, de Diversité et d’inclusion.</vt:lpstr>
      <vt:lpstr>Immigration et défis de  la société québécoise  </vt:lpstr>
      <vt:lpstr> Priorité à la dimension économique </vt:lpstr>
      <vt:lpstr>Les orientations de la Planification pluriannuelle de l’immigration pour la période 2020-2022 </vt:lpstr>
      <vt:lpstr>Modèles à la base des politiques d’intégration du MIFI ( Québec 2014)</vt:lpstr>
      <vt:lpstr>Le  modèle intercommunautaire  </vt:lpstr>
      <vt:lpstr>Le modèle civique </vt:lpstr>
      <vt:lpstr>Le modèle interculturel</vt:lpstr>
      <vt:lpstr>Le modèle néolibéral</vt:lpstr>
      <vt:lpstr>    Défis  pour les immigrants</vt:lpstr>
      <vt:lpstr> Défis pour les municipalités</vt:lpstr>
      <vt:lpstr>Cohésion sociale segmentée par  auto-référencement.</vt:lpstr>
      <vt:lpstr>Cohésion sociale fondées sur   la confiance et la familiarité. (Luhmann, 2006)</vt:lpstr>
      <vt:lpstr>Espace social et organisations communautaires</vt:lpstr>
      <vt:lpstr>Références </vt:lpstr>
      <vt:lpstr>Références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Mosaïque inclusive: lien paradoxal ou lien social?</dc:title>
  <dc:creator>Compte Microsoft</dc:creator>
  <cp:lastModifiedBy>Compte Microsoft</cp:lastModifiedBy>
  <cp:revision>57</cp:revision>
  <cp:lastPrinted>2023-11-01T23:17:27Z</cp:lastPrinted>
  <dcterms:created xsi:type="dcterms:W3CDTF">2023-10-31T18:00:41Z</dcterms:created>
  <dcterms:modified xsi:type="dcterms:W3CDTF">2023-11-01T23:19:18Z</dcterms:modified>
</cp:coreProperties>
</file>